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Garet" charset="1" panose="00000000000000000000"/>
      <p:regular r:id="rId31"/>
    </p:embeddedFont>
    <p:embeddedFont>
      <p:font typeface="Garet Bold" charset="1" panose="00000000000000000000"/>
      <p:regular r:id="rId32"/>
    </p:embeddedFont>
    <p:embeddedFont>
      <p:font typeface="Arimo Bold" charset="1" panose="020B0704020202020204"/>
      <p:regular r:id="rId33"/>
    </p:embeddedFont>
    <p:embeddedFont>
      <p:font typeface="Playfair Display Bold" charset="1" panose="00000000000000000000"/>
      <p:regular r:id="rId34"/>
    </p:embeddedFont>
    <p:embeddedFont>
      <p:font typeface="Arial Bold" charset="1" panose="020B0802020202020204"/>
      <p:regular r:id="rId35"/>
    </p:embeddedFont>
    <p:embeddedFont>
      <p:font typeface="Arial" charset="1" panose="020B05020202020202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9.jpeg" Type="http://schemas.openxmlformats.org/officeDocument/2006/relationships/image"/><Relationship Id="rId6"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0.jpeg" Type="http://schemas.openxmlformats.org/officeDocument/2006/relationships/image"/><Relationship Id="rId5"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1.jpeg" Type="http://schemas.openxmlformats.org/officeDocument/2006/relationships/image"/><Relationship Id="rId5"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png" Type="http://schemas.openxmlformats.org/officeDocument/2006/relationships/image"/><Relationship Id="rId6"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png" Type="http://schemas.openxmlformats.org/officeDocument/2006/relationships/image"/><Relationship Id="rId6" Target="../media/image3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jpeg" Type="http://schemas.openxmlformats.org/officeDocument/2006/relationships/image"/><Relationship Id="rId4" Target="../media/image4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13.pn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4.jpeg" Type="http://schemas.openxmlformats.org/officeDocument/2006/relationships/image"/><Relationship Id="rId5" Target="https://www.linkedin.com/search/results/people/?currentCompany=%5B%2265663575%22%5D&amp;origin=COMPANY_PAGE_CANNED_SEARCH" TargetMode="External" Type="http://schemas.openxmlformats.org/officeDocument/2006/relationships/hyperlink"/><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png" Type="http://schemas.openxmlformats.org/officeDocument/2006/relationships/image"/><Relationship Id="rId6"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jpeg" Type="http://schemas.openxmlformats.org/officeDocument/2006/relationships/image"/><Relationship Id="rId5" Target="../media/image8.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348027" y="3136261"/>
            <a:ext cx="10014840" cy="902251"/>
          </a:xfrm>
          <a:prstGeom prst="rect">
            <a:avLst/>
          </a:prstGeom>
        </p:spPr>
        <p:txBody>
          <a:bodyPr anchor="t" rtlCol="false" tIns="0" lIns="0" bIns="0" rIns="0">
            <a:spAutoFit/>
          </a:bodyPr>
          <a:lstStyle/>
          <a:p>
            <a:pPr algn="ctr">
              <a:lnSpc>
                <a:spcPts val="7345"/>
              </a:lnSpc>
              <a:spcBef>
                <a:spcPct val="0"/>
              </a:spcBef>
            </a:pPr>
            <a:r>
              <a:rPr lang="en-US" sz="5246">
                <a:solidFill>
                  <a:srgbClr val="911E25"/>
                </a:solidFill>
                <a:latin typeface="Garet"/>
                <a:ea typeface="Garet"/>
                <a:cs typeface="Garet"/>
                <a:sym typeface="Garet"/>
              </a:rPr>
              <a:t>SAVORING NEW HORIZONS: </a:t>
            </a:r>
          </a:p>
        </p:txBody>
      </p:sp>
      <p:sp>
        <p:nvSpPr>
          <p:cNvPr name="Freeform 4" id="4"/>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2537681">
            <a:off x="8387851" y="-2043975"/>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2700000">
            <a:off x="-2036441" y="4130541"/>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9"/>
            <a:stretch>
              <a:fillRect l="0" t="0" r="0" b="0"/>
            </a:stretch>
          </a:blipFill>
        </p:spPr>
      </p:sp>
      <p:sp>
        <p:nvSpPr>
          <p:cNvPr name="Freeform 9" id="9"/>
          <p:cNvSpPr/>
          <p:nvPr/>
        </p:nvSpPr>
        <p:spPr>
          <a:xfrm flipH="false" flipV="false" rot="-7797717">
            <a:off x="17273636" y="4957041"/>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9"/>
            <a:stretch>
              <a:fillRect l="0" t="0" r="0" b="0"/>
            </a:stretch>
          </a:blipFill>
        </p:spPr>
      </p:sp>
      <p:sp>
        <p:nvSpPr>
          <p:cNvPr name="Freeform 10" id="10"/>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9"/>
            <a:stretch>
              <a:fillRect l="0" t="0" r="0" b="0"/>
            </a:stretch>
          </a:blipFill>
        </p:spPr>
      </p:sp>
      <p:sp>
        <p:nvSpPr>
          <p:cNvPr name="TextBox 11" id="11"/>
          <p:cNvSpPr txBox="true"/>
          <p:nvPr/>
        </p:nvSpPr>
        <p:spPr>
          <a:xfrm rot="0">
            <a:off x="4348027" y="4172334"/>
            <a:ext cx="9591946" cy="1590370"/>
          </a:xfrm>
          <a:prstGeom prst="rect">
            <a:avLst/>
          </a:prstGeom>
        </p:spPr>
        <p:txBody>
          <a:bodyPr anchor="t" rtlCol="false" tIns="0" lIns="0" bIns="0" rIns="0">
            <a:spAutoFit/>
          </a:bodyPr>
          <a:lstStyle/>
          <a:p>
            <a:pPr algn="ctr">
              <a:lnSpc>
                <a:spcPts val="12950"/>
              </a:lnSpc>
              <a:spcBef>
                <a:spcPct val="0"/>
              </a:spcBef>
            </a:pPr>
            <a:r>
              <a:rPr lang="en-US" b="true" sz="9250">
                <a:solidFill>
                  <a:srgbClr val="425E1A"/>
                </a:solidFill>
                <a:latin typeface="Garet Bold"/>
                <a:ea typeface="Garet Bold"/>
                <a:cs typeface="Garet Bold"/>
                <a:sym typeface="Garet Bold"/>
              </a:rPr>
              <a:t>CONG CA PHE'S </a:t>
            </a:r>
          </a:p>
        </p:txBody>
      </p:sp>
      <p:sp>
        <p:nvSpPr>
          <p:cNvPr name="TextBox 12" id="12"/>
          <p:cNvSpPr txBox="true"/>
          <p:nvPr/>
        </p:nvSpPr>
        <p:spPr>
          <a:xfrm rot="0">
            <a:off x="4136580" y="5946363"/>
            <a:ext cx="10014840" cy="902251"/>
          </a:xfrm>
          <a:prstGeom prst="rect">
            <a:avLst/>
          </a:prstGeom>
        </p:spPr>
        <p:txBody>
          <a:bodyPr anchor="t" rtlCol="false" tIns="0" lIns="0" bIns="0" rIns="0">
            <a:spAutoFit/>
          </a:bodyPr>
          <a:lstStyle/>
          <a:p>
            <a:pPr algn="ctr">
              <a:lnSpc>
                <a:spcPts val="7345"/>
              </a:lnSpc>
              <a:spcBef>
                <a:spcPct val="0"/>
              </a:spcBef>
            </a:pPr>
            <a:r>
              <a:rPr lang="en-US" sz="5246">
                <a:solidFill>
                  <a:srgbClr val="911E25"/>
                </a:solidFill>
                <a:latin typeface="Garet"/>
                <a:ea typeface="Garet"/>
                <a:cs typeface="Garet"/>
                <a:sym typeface="Garet"/>
              </a:rPr>
              <a:t>UK EXPANSION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true" flipV="false" rot="-1856647">
            <a:off x="15685432" y="72009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27853" y="4638831"/>
            <a:ext cx="5164274" cy="6095687"/>
          </a:xfrm>
          <a:custGeom>
            <a:avLst/>
            <a:gdLst/>
            <a:ahLst/>
            <a:cxnLst/>
            <a:rect r="r" b="b" t="t" l="l"/>
            <a:pathLst>
              <a:path h="6095687" w="5164274">
                <a:moveTo>
                  <a:pt x="0" y="0"/>
                </a:moveTo>
                <a:lnTo>
                  <a:pt x="5164273" y="0"/>
                </a:lnTo>
                <a:lnTo>
                  <a:pt x="5164273" y="6095688"/>
                </a:lnTo>
                <a:lnTo>
                  <a:pt x="0" y="6095688"/>
                </a:lnTo>
                <a:lnTo>
                  <a:pt x="0" y="0"/>
                </a:lnTo>
                <a:close/>
              </a:path>
            </a:pathLst>
          </a:custGeom>
          <a:blipFill>
            <a:blip r:embed="rId4"/>
            <a:stretch>
              <a:fillRect l="0" t="0" r="0" b="0"/>
            </a:stretch>
          </a:blipFill>
        </p:spPr>
      </p:sp>
      <p:sp>
        <p:nvSpPr>
          <p:cNvPr name="TextBox 4" id="4"/>
          <p:cNvSpPr txBox="true"/>
          <p:nvPr/>
        </p:nvSpPr>
        <p:spPr>
          <a:xfrm rot="0">
            <a:off x="703060" y="601345"/>
            <a:ext cx="9991419" cy="863600"/>
          </a:xfrm>
          <a:prstGeom prst="rect">
            <a:avLst/>
          </a:prstGeom>
        </p:spPr>
        <p:txBody>
          <a:bodyPr anchor="t" rtlCol="false" tIns="0" lIns="0" bIns="0" rIns="0">
            <a:spAutoFit/>
          </a:bodyPr>
          <a:lstStyle/>
          <a:p>
            <a:pPr algn="l">
              <a:lnSpc>
                <a:spcPts val="7000"/>
              </a:lnSpc>
              <a:spcBef>
                <a:spcPct val="0"/>
              </a:spcBef>
            </a:pPr>
            <a:r>
              <a:rPr lang="en-US" b="true" sz="5000">
                <a:solidFill>
                  <a:srgbClr val="911E25"/>
                </a:solidFill>
                <a:latin typeface="Garet Bold"/>
                <a:ea typeface="Garet Bold"/>
                <a:cs typeface="Garet Bold"/>
                <a:sym typeface="Garet Bold"/>
              </a:rPr>
              <a:t>Economic Factors</a:t>
            </a:r>
            <a:r>
              <a:rPr lang="en-US" b="true" sz="5000">
                <a:solidFill>
                  <a:srgbClr val="911E25"/>
                </a:solidFill>
                <a:latin typeface="Garet Bold"/>
                <a:ea typeface="Garet Bold"/>
                <a:cs typeface="Garet Bold"/>
                <a:sym typeface="Garet Bold"/>
              </a:rPr>
              <a:t> </a:t>
            </a:r>
          </a:p>
        </p:txBody>
      </p:sp>
      <p:sp>
        <p:nvSpPr>
          <p:cNvPr name="TextBox 5" id="5"/>
          <p:cNvSpPr txBox="true"/>
          <p:nvPr/>
        </p:nvSpPr>
        <p:spPr>
          <a:xfrm rot="0">
            <a:off x="431959" y="2795364"/>
            <a:ext cx="8514947" cy="6717030"/>
          </a:xfrm>
          <a:prstGeom prst="rect">
            <a:avLst/>
          </a:prstGeom>
        </p:spPr>
        <p:txBody>
          <a:bodyPr anchor="t" rtlCol="false" tIns="0" lIns="0" bIns="0" rIns="0">
            <a:spAutoFit/>
          </a:bodyPr>
          <a:lstStyle/>
          <a:p>
            <a:pPr algn="just" marL="431799" indent="-215899" lvl="1">
              <a:lnSpc>
                <a:spcPts val="3359"/>
              </a:lnSpc>
              <a:buFont typeface="Arial"/>
              <a:buChar char="•"/>
            </a:pPr>
            <a:r>
              <a:rPr lang="en-US" b="true" sz="1999">
                <a:solidFill>
                  <a:srgbClr val="0F0E0E"/>
                </a:solidFill>
                <a:latin typeface="Arial Bold"/>
                <a:ea typeface="Arial Bold"/>
                <a:cs typeface="Arial Bold"/>
                <a:sym typeface="Arial Bold"/>
              </a:rPr>
              <a:t>Str</a:t>
            </a:r>
            <a:r>
              <a:rPr lang="en-US" b="true" sz="1999">
                <a:solidFill>
                  <a:srgbClr val="0F0E0E"/>
                </a:solidFill>
                <a:latin typeface="Arial Bold"/>
                <a:ea typeface="Arial Bold"/>
                <a:cs typeface="Arial Bold"/>
                <a:sym typeface="Arial Bold"/>
              </a:rPr>
              <a:t>ong Coffee Culture Economy</a:t>
            </a:r>
            <a:r>
              <a:rPr lang="en-US" sz="1999">
                <a:solidFill>
                  <a:srgbClr val="0F0E0E"/>
                </a:solidFill>
                <a:latin typeface="Arial"/>
                <a:ea typeface="Arial"/>
                <a:cs typeface="Arial"/>
                <a:sym typeface="Arial"/>
              </a:rPr>
              <a:t>: The UK </a:t>
            </a:r>
            <a:r>
              <a:rPr lang="en-US" sz="1999">
                <a:solidFill>
                  <a:srgbClr val="0F0E0E"/>
                </a:solidFill>
                <a:latin typeface="Arial"/>
                <a:ea typeface="Arial"/>
                <a:cs typeface="Arial"/>
                <a:sym typeface="Arial"/>
              </a:rPr>
              <a:t>coffee shop market is valued at over £10 billion (2024) and is projected to grow to £12.9 billion by 2029 (Mintel 2024).</a:t>
            </a:r>
          </a:p>
          <a:p>
            <a:pPr algn="just" marL="431799" indent="-215899" lvl="1">
              <a:lnSpc>
                <a:spcPts val="3359"/>
              </a:lnSpc>
              <a:buFont typeface="Arial"/>
              <a:buChar char="•"/>
            </a:pPr>
            <a:r>
              <a:rPr lang="en-US" b="true" sz="1999">
                <a:solidFill>
                  <a:srgbClr val="0F0E0E"/>
                </a:solidFill>
                <a:latin typeface="Arial Bold"/>
                <a:ea typeface="Arial Bold"/>
                <a:cs typeface="Arial Bold"/>
                <a:sym typeface="Arial Bold"/>
              </a:rPr>
              <a:t>Collaborations and Partnerships:</a:t>
            </a:r>
            <a:r>
              <a:rPr lang="en-US" sz="1999">
                <a:solidFill>
                  <a:srgbClr val="0F0E0E"/>
                </a:solidFill>
                <a:latin typeface="Arial"/>
                <a:ea typeface="Arial"/>
                <a:cs typeface="Arial"/>
                <a:sym typeface="Arial"/>
              </a:rPr>
              <a:t> Partnering with local businesses, such as bakeries, can enhance Cong Ca Phe's menu and attract customers (Mintel 2024).</a:t>
            </a:r>
          </a:p>
          <a:p>
            <a:pPr algn="just" marL="431799" indent="-215899" lvl="1">
              <a:lnSpc>
                <a:spcPts val="3359"/>
              </a:lnSpc>
              <a:buFont typeface="Arial"/>
              <a:buChar char="•"/>
            </a:pPr>
            <a:r>
              <a:rPr lang="en-US" b="true" sz="1999">
                <a:solidFill>
                  <a:srgbClr val="0F0E0E"/>
                </a:solidFill>
                <a:latin typeface="Arial Bold"/>
                <a:ea typeface="Arial Bold"/>
                <a:cs typeface="Arial Bold"/>
                <a:sym typeface="Arial Bold"/>
              </a:rPr>
              <a:t>Increasing Disposable Income:</a:t>
            </a:r>
            <a:r>
              <a:rPr lang="en-US" sz="1999">
                <a:solidFill>
                  <a:srgbClr val="0F0E0E"/>
                </a:solidFill>
                <a:latin typeface="Arial"/>
                <a:ea typeface="Arial"/>
                <a:cs typeface="Arial"/>
                <a:sym typeface="Arial"/>
              </a:rPr>
              <a:t> </a:t>
            </a:r>
            <a:r>
              <a:rPr lang="en-US" sz="1999">
                <a:solidFill>
                  <a:srgbClr val="0F0E0E"/>
                </a:solidFill>
                <a:latin typeface="Arial"/>
                <a:ea typeface="Arial"/>
                <a:cs typeface="Arial"/>
                <a:sym typeface="Arial"/>
              </a:rPr>
              <a:t>Real households' disposable income grew by 1.3% in Q2 2023, allowing Cộng Cà Phê to position itself as a premium café experience (ONS 2024).</a:t>
            </a:r>
          </a:p>
          <a:p>
            <a:pPr algn="just" marL="431799" indent="-215899" lvl="1">
              <a:lnSpc>
                <a:spcPts val="3359"/>
              </a:lnSpc>
              <a:buFont typeface="Arial"/>
              <a:buChar char="•"/>
            </a:pPr>
            <a:r>
              <a:rPr lang="en-US" b="true" sz="1999">
                <a:solidFill>
                  <a:srgbClr val="0F0E0E"/>
                </a:solidFill>
                <a:latin typeface="Arial Bold"/>
                <a:ea typeface="Arial Bold"/>
                <a:cs typeface="Arial Bold"/>
                <a:sym typeface="Arial Bold"/>
              </a:rPr>
              <a:t>Urban Growth: </a:t>
            </a:r>
            <a:r>
              <a:rPr lang="en-US" sz="1999">
                <a:solidFill>
                  <a:srgbClr val="0F0E0E"/>
                </a:solidFill>
                <a:latin typeface="Arial"/>
                <a:ea typeface="Arial"/>
                <a:cs typeface="Arial"/>
                <a:sym typeface="Arial"/>
              </a:rPr>
              <a:t>The UK’s urban population grew by 1.11% in 2023 according toWorld Bank (see Trading Economics 2025), providing diverse customer bases and high foot traffic.</a:t>
            </a:r>
          </a:p>
          <a:p>
            <a:pPr algn="just" marL="431799" indent="-215899" lvl="1">
              <a:lnSpc>
                <a:spcPts val="3359"/>
              </a:lnSpc>
              <a:buFont typeface="Arial"/>
              <a:buChar char="•"/>
            </a:pPr>
            <a:r>
              <a:rPr lang="en-US" b="true" sz="1999">
                <a:solidFill>
                  <a:srgbClr val="0F0E0E"/>
                </a:solidFill>
                <a:latin typeface="Arial Bold"/>
                <a:ea typeface="Arial Bold"/>
                <a:cs typeface="Arial Bold"/>
                <a:sym typeface="Arial Bold"/>
              </a:rPr>
              <a:t>Tourism Appeal:</a:t>
            </a:r>
            <a:r>
              <a:rPr lang="en-US" sz="1999">
                <a:solidFill>
                  <a:srgbClr val="0F0E0E"/>
                </a:solidFill>
                <a:latin typeface="Arial"/>
                <a:ea typeface="Arial"/>
                <a:cs typeface="Arial"/>
                <a:sym typeface="Arial"/>
              </a:rPr>
              <a:t> In 2023, 38 million overseas visitors spent £31.1 billion in the UK, making Cộng Cà Phê’s unique aesthetic appealing to tourists seeking authentic experiences (ONS 2023).</a:t>
            </a:r>
          </a:p>
          <a:p>
            <a:pPr algn="just">
              <a:lnSpc>
                <a:spcPts val="3359"/>
              </a:lnSpc>
            </a:pPr>
          </a:p>
        </p:txBody>
      </p:sp>
      <p:sp>
        <p:nvSpPr>
          <p:cNvPr name="TextBox 6" id="6"/>
          <p:cNvSpPr txBox="true"/>
          <p:nvPr/>
        </p:nvSpPr>
        <p:spPr>
          <a:xfrm rot="0">
            <a:off x="9720452" y="2795364"/>
            <a:ext cx="6352879" cy="3364230"/>
          </a:xfrm>
          <a:prstGeom prst="rect">
            <a:avLst/>
          </a:prstGeom>
        </p:spPr>
        <p:txBody>
          <a:bodyPr anchor="t" rtlCol="false" tIns="0" lIns="0" bIns="0" rIns="0">
            <a:spAutoFit/>
          </a:bodyPr>
          <a:lstStyle/>
          <a:p>
            <a:pPr algn="just" marL="431799" indent="-215899" lvl="1">
              <a:lnSpc>
                <a:spcPts val="3359"/>
              </a:lnSpc>
              <a:buFont typeface="Arial"/>
              <a:buChar char="•"/>
            </a:pPr>
            <a:r>
              <a:rPr lang="en-US" b="true" sz="1999">
                <a:solidFill>
                  <a:srgbClr val="0F0E0E"/>
                </a:solidFill>
                <a:latin typeface="Arial Bold"/>
                <a:ea typeface="Arial Bold"/>
                <a:cs typeface="Arial Bold"/>
                <a:sym typeface="Arial Bold"/>
              </a:rPr>
              <a:t>Operational Costs:</a:t>
            </a:r>
            <a:r>
              <a:rPr lang="en-US" sz="1999">
                <a:solidFill>
                  <a:srgbClr val="0F0E0E"/>
                </a:solidFill>
                <a:latin typeface="Arial"/>
                <a:ea typeface="Arial"/>
                <a:cs typeface="Arial"/>
                <a:sym typeface="Arial"/>
              </a:rPr>
              <a:t> Rents in the UK have been rising faster than wages for nearly two years (BBC News 2024).</a:t>
            </a:r>
          </a:p>
          <a:p>
            <a:pPr algn="just" marL="431799" indent="-215899" lvl="1">
              <a:lnSpc>
                <a:spcPts val="3359"/>
              </a:lnSpc>
              <a:spcBef>
                <a:spcPct val="0"/>
              </a:spcBef>
              <a:buFont typeface="Arial"/>
              <a:buChar char="•"/>
            </a:pPr>
            <a:r>
              <a:rPr lang="en-US" b="true" sz="1999">
                <a:solidFill>
                  <a:srgbClr val="0F0E0E"/>
                </a:solidFill>
                <a:latin typeface="Arial Bold"/>
                <a:ea typeface="Arial Bold"/>
                <a:cs typeface="Arial Bold"/>
                <a:sym typeface="Arial Bold"/>
              </a:rPr>
              <a:t>Interest Rate Increases: </a:t>
            </a:r>
            <a:r>
              <a:rPr lang="en-US" sz="1999">
                <a:solidFill>
                  <a:srgbClr val="0F0E0E"/>
                </a:solidFill>
                <a:latin typeface="Arial"/>
                <a:ea typeface="Arial"/>
                <a:cs typeface="Arial"/>
                <a:sym typeface="Arial"/>
              </a:rPr>
              <a:t>The Bank of England has raised interest rates since 2021 to combat inflation, leading to higher borrowing costs for franchisees (Bank of England 2024). This may deter investment in Cong Ca Phe and limit expansion opportunities.</a:t>
            </a:r>
          </a:p>
        </p:txBody>
      </p:sp>
      <p:sp>
        <p:nvSpPr>
          <p:cNvPr name="TextBox 7" id="7"/>
          <p:cNvSpPr txBox="true"/>
          <p:nvPr/>
        </p:nvSpPr>
        <p:spPr>
          <a:xfrm rot="0">
            <a:off x="703060" y="1827625"/>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911E25"/>
                </a:solidFill>
                <a:latin typeface="Garet Bold"/>
                <a:ea typeface="Garet Bold"/>
                <a:cs typeface="Garet Bold"/>
                <a:sym typeface="Garet Bold"/>
              </a:rPr>
              <a:t>Opportunities</a:t>
            </a:r>
          </a:p>
        </p:txBody>
      </p:sp>
      <p:sp>
        <p:nvSpPr>
          <p:cNvPr name="TextBox 8" id="8"/>
          <p:cNvSpPr txBox="true"/>
          <p:nvPr/>
        </p:nvSpPr>
        <p:spPr>
          <a:xfrm rot="0">
            <a:off x="9720452" y="1827625"/>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911E25"/>
                </a:solidFill>
                <a:latin typeface="Garet Bold"/>
                <a:ea typeface="Garet Bold"/>
                <a:cs typeface="Garet Bold"/>
                <a:sym typeface="Garet Bold"/>
              </a:rPr>
              <a:t>Threats</a:t>
            </a:r>
          </a:p>
        </p:txBody>
      </p:sp>
      <p:sp>
        <p:nvSpPr>
          <p:cNvPr name="TextBox 9" id="9"/>
          <p:cNvSpPr txBox="true"/>
          <p:nvPr/>
        </p:nvSpPr>
        <p:spPr>
          <a:xfrm rot="0">
            <a:off x="12883821" y="563563"/>
            <a:ext cx="4717653" cy="395903"/>
          </a:xfrm>
          <a:prstGeom prst="rect">
            <a:avLst/>
          </a:prstGeom>
        </p:spPr>
        <p:txBody>
          <a:bodyPr anchor="t" rtlCol="false" tIns="0" lIns="0" bIns="0" rIns="0">
            <a:spAutoFit/>
          </a:bodyPr>
          <a:lstStyle/>
          <a:p>
            <a:pPr algn="ctr">
              <a:lnSpc>
                <a:spcPts val="2853"/>
              </a:lnSpc>
              <a:spcBef>
                <a:spcPct val="0"/>
              </a:spcBef>
            </a:pPr>
            <a:r>
              <a:rPr lang="en-US" sz="2038">
                <a:solidFill>
                  <a:srgbClr val="000000"/>
                </a:solidFill>
                <a:latin typeface="Arial"/>
                <a:ea typeface="Arial"/>
                <a:cs typeface="Arial"/>
                <a:sym typeface="Arial"/>
              </a:rPr>
              <a:t>Pestel Framework (Witcher&amp; Chau 2010)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11E25"/>
        </a:solidFill>
      </p:bgPr>
    </p:bg>
    <p:spTree>
      <p:nvGrpSpPr>
        <p:cNvPr id="1" name=""/>
        <p:cNvGrpSpPr/>
        <p:nvPr/>
      </p:nvGrpSpPr>
      <p:grpSpPr>
        <a:xfrm>
          <a:off x="0" y="0"/>
          <a:ext cx="0" cy="0"/>
          <a:chOff x="0" y="0"/>
          <a:chExt cx="0" cy="0"/>
        </a:xfrm>
      </p:grpSpPr>
      <p:sp>
        <p:nvSpPr>
          <p:cNvPr name="Freeform 2" id="2"/>
          <p:cNvSpPr/>
          <p:nvPr/>
        </p:nvSpPr>
        <p:spPr>
          <a:xfrm flipH="true" flipV="false" rot="-1856647">
            <a:off x="15510581" y="7511938"/>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99387" y="6151144"/>
            <a:ext cx="4921348" cy="4135856"/>
          </a:xfrm>
          <a:custGeom>
            <a:avLst/>
            <a:gdLst/>
            <a:ahLst/>
            <a:cxnLst/>
            <a:rect r="r" b="b" t="t" l="l"/>
            <a:pathLst>
              <a:path h="4135856" w="4921348">
                <a:moveTo>
                  <a:pt x="0" y="0"/>
                </a:moveTo>
                <a:lnTo>
                  <a:pt x="4921348" y="0"/>
                </a:lnTo>
                <a:lnTo>
                  <a:pt x="4921348" y="4135856"/>
                </a:lnTo>
                <a:lnTo>
                  <a:pt x="0" y="4135856"/>
                </a:lnTo>
                <a:lnTo>
                  <a:pt x="0" y="0"/>
                </a:lnTo>
                <a:close/>
              </a:path>
            </a:pathLst>
          </a:custGeom>
          <a:blipFill>
            <a:blip r:embed="rId4"/>
            <a:stretch>
              <a:fillRect l="0" t="0" r="0" b="0"/>
            </a:stretch>
          </a:blipFill>
        </p:spPr>
      </p:sp>
      <p:sp>
        <p:nvSpPr>
          <p:cNvPr name="TextBox 4" id="4"/>
          <p:cNvSpPr txBox="true"/>
          <p:nvPr/>
        </p:nvSpPr>
        <p:spPr>
          <a:xfrm rot="0">
            <a:off x="1028700" y="544513"/>
            <a:ext cx="9991419" cy="86360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Garet Bold"/>
                <a:ea typeface="Garet Bold"/>
                <a:cs typeface="Garet Bold"/>
                <a:sym typeface="Garet Bold"/>
              </a:rPr>
              <a:t>Social Factors</a:t>
            </a:r>
          </a:p>
        </p:txBody>
      </p:sp>
      <p:sp>
        <p:nvSpPr>
          <p:cNvPr name="TextBox 5" id="5"/>
          <p:cNvSpPr txBox="true"/>
          <p:nvPr/>
        </p:nvSpPr>
        <p:spPr>
          <a:xfrm rot="0">
            <a:off x="629053" y="2852308"/>
            <a:ext cx="9219809" cy="6297930"/>
          </a:xfrm>
          <a:prstGeom prst="rect">
            <a:avLst/>
          </a:prstGeom>
        </p:spPr>
        <p:txBody>
          <a:bodyPr anchor="t" rtlCol="false" tIns="0" lIns="0" bIns="0" rIns="0">
            <a:spAutoFit/>
          </a:bodyPr>
          <a:lstStyle/>
          <a:p>
            <a:pPr algn="just" marL="431799" indent="-215899" lvl="1">
              <a:lnSpc>
                <a:spcPts val="3359"/>
              </a:lnSpc>
              <a:spcBef>
                <a:spcPct val="0"/>
              </a:spcBef>
              <a:buFont typeface="Arial"/>
              <a:buChar char="•"/>
            </a:pPr>
            <a:r>
              <a:rPr lang="en-US" b="true" sz="1999" strike="noStrike" u="none">
                <a:solidFill>
                  <a:srgbClr val="FFFFFF"/>
                </a:solidFill>
                <a:latin typeface="Arial Bold"/>
                <a:ea typeface="Arial Bold"/>
                <a:cs typeface="Arial Bold"/>
                <a:sym typeface="Arial Bold"/>
              </a:rPr>
              <a:t>Diverse Consumer Base:</a:t>
            </a:r>
            <a:r>
              <a:rPr lang="en-US" sz="1999" strike="noStrike" u="none">
                <a:solidFill>
                  <a:srgbClr val="FFFFFF"/>
                </a:solidFill>
                <a:latin typeface="Arial"/>
                <a:ea typeface="Arial"/>
                <a:cs typeface="Arial"/>
                <a:sym typeface="Arial"/>
              </a:rPr>
              <a:t> The multicultural landscape in the UK (Ashcroft &amp; Bevir 2017) offers a chance to introduce Vietnamese coffee culture, appealing to consumers interested in global cuisines. </a:t>
            </a:r>
          </a:p>
          <a:p>
            <a:pPr algn="just" marL="431799" indent="-215899" lvl="1">
              <a:lnSpc>
                <a:spcPts val="3359"/>
              </a:lnSpc>
              <a:spcBef>
                <a:spcPct val="0"/>
              </a:spcBef>
              <a:buFont typeface="Arial"/>
              <a:buChar char="•"/>
            </a:pPr>
            <a:r>
              <a:rPr lang="en-US" b="true" sz="1999" strike="noStrike" u="none">
                <a:solidFill>
                  <a:srgbClr val="FFFFFF"/>
                </a:solidFill>
                <a:latin typeface="Arial Bold"/>
                <a:ea typeface="Arial Bold"/>
                <a:cs typeface="Arial Bold"/>
                <a:sym typeface="Arial Bold"/>
              </a:rPr>
              <a:t>Rising Interest in Specialty Coffee</a:t>
            </a:r>
            <a:r>
              <a:rPr lang="en-US" sz="1999" strike="noStrike" u="none">
                <a:solidFill>
                  <a:srgbClr val="FFFFFF"/>
                </a:solidFill>
                <a:latin typeface="Arial"/>
                <a:ea typeface="Arial"/>
                <a:cs typeface="Arial"/>
                <a:sym typeface="Arial"/>
              </a:rPr>
              <a:t>: Demand for unique coffee experiences is rising, aligning with Cong Ca Phe’s offerings like coconut coffee. 32% of coffee buyers prefer venues with diverse options (Mintel 2024). Half of coffee shop customers are interested in international drinks like Vietnamese coffee or Taiwanese bubble tea, increasing to 71% among those aged 16-34, who are more inclined toward unique options (Mintel 2024).</a:t>
            </a:r>
          </a:p>
          <a:p>
            <a:pPr algn="just" marL="431799" indent="-215899" lvl="1">
              <a:lnSpc>
                <a:spcPts val="3359"/>
              </a:lnSpc>
              <a:spcBef>
                <a:spcPct val="0"/>
              </a:spcBef>
              <a:buFont typeface="Arial"/>
              <a:buChar char="•"/>
            </a:pPr>
            <a:r>
              <a:rPr lang="en-US" b="true" sz="1999" strike="noStrike" u="none">
                <a:solidFill>
                  <a:srgbClr val="FFFFFF"/>
                </a:solidFill>
                <a:latin typeface="Arial Bold"/>
                <a:ea typeface="Arial Bold"/>
                <a:cs typeface="Arial Bold"/>
                <a:sym typeface="Arial Bold"/>
              </a:rPr>
              <a:t>Sustainable Collaborations:</a:t>
            </a:r>
            <a:r>
              <a:rPr lang="en-US" sz="1999" strike="noStrike" u="none">
                <a:solidFill>
                  <a:srgbClr val="FFFFFF"/>
                </a:solidFill>
                <a:latin typeface="Arial"/>
                <a:ea typeface="Arial"/>
                <a:cs typeface="Arial"/>
                <a:sym typeface="Arial"/>
              </a:rPr>
              <a:t> Partnering with sustainable brands may appeal to 56% of coffee drinkers interested in brand partnerships, especially 74% of those aged 16-34 (Mintel 2024).</a:t>
            </a:r>
          </a:p>
          <a:p>
            <a:pPr algn="just" marL="431799" indent="-215899" lvl="1">
              <a:lnSpc>
                <a:spcPts val="3359"/>
              </a:lnSpc>
              <a:spcBef>
                <a:spcPct val="0"/>
              </a:spcBef>
              <a:buFont typeface="Arial"/>
              <a:buChar char="•"/>
            </a:pPr>
            <a:r>
              <a:rPr lang="en-US" b="true" sz="1999" strike="noStrike" u="none">
                <a:solidFill>
                  <a:srgbClr val="FFFFFF"/>
                </a:solidFill>
                <a:latin typeface="Arial Bold"/>
                <a:ea typeface="Arial Bold"/>
                <a:cs typeface="Arial Bold"/>
                <a:sym typeface="Arial Bold"/>
              </a:rPr>
              <a:t>Health-concious Older Demographics:</a:t>
            </a:r>
            <a:r>
              <a:rPr lang="en-US" sz="1999" strike="noStrike" u="none">
                <a:solidFill>
                  <a:srgbClr val="FFFFFF"/>
                </a:solidFill>
                <a:latin typeface="Arial"/>
                <a:ea typeface="Arial"/>
                <a:cs typeface="Arial"/>
                <a:sym typeface="Arial"/>
              </a:rPr>
              <a:t> Catering to the over-55 population, who prioritize healthy eating, could enhance appeal and profitability (Mintel 2024).</a:t>
            </a:r>
          </a:p>
        </p:txBody>
      </p:sp>
      <p:sp>
        <p:nvSpPr>
          <p:cNvPr name="TextBox 6" id="6"/>
          <p:cNvSpPr txBox="true"/>
          <p:nvPr/>
        </p:nvSpPr>
        <p:spPr>
          <a:xfrm rot="0">
            <a:off x="10201560" y="2751061"/>
            <a:ext cx="7057740" cy="2106930"/>
          </a:xfrm>
          <a:prstGeom prst="rect">
            <a:avLst/>
          </a:prstGeom>
        </p:spPr>
        <p:txBody>
          <a:bodyPr anchor="t" rtlCol="false" tIns="0" lIns="0" bIns="0" rIns="0">
            <a:spAutoFit/>
          </a:bodyPr>
          <a:lstStyle/>
          <a:p>
            <a:pPr algn="just" marL="431799" indent="-215899" lvl="1">
              <a:lnSpc>
                <a:spcPts val="3359"/>
              </a:lnSpc>
              <a:spcBef>
                <a:spcPct val="0"/>
              </a:spcBef>
              <a:buFont typeface="Arial"/>
              <a:buChar char="•"/>
            </a:pPr>
            <a:r>
              <a:rPr lang="en-US" sz="1999" strike="noStrike" u="none">
                <a:solidFill>
                  <a:srgbClr val="FFFFFF"/>
                </a:solidFill>
                <a:latin typeface="Arial"/>
                <a:ea typeface="Arial"/>
                <a:cs typeface="Arial"/>
                <a:sym typeface="Arial"/>
              </a:rPr>
              <a:t>Demographic Sensitivities: Pricing strategies must consider affordability for younger consumers, a key demographic in coffee purchasing.</a:t>
            </a:r>
          </a:p>
          <a:p>
            <a:pPr algn="just" marL="431799" indent="-215899" lvl="1">
              <a:lnSpc>
                <a:spcPts val="3359"/>
              </a:lnSpc>
              <a:spcBef>
                <a:spcPct val="0"/>
              </a:spcBef>
              <a:buFont typeface="Arial"/>
              <a:buChar char="•"/>
            </a:pPr>
            <a:r>
              <a:rPr lang="en-US" sz="1999" strike="noStrike" u="none">
                <a:solidFill>
                  <a:srgbClr val="FFFFFF"/>
                </a:solidFill>
                <a:latin typeface="Arial"/>
                <a:ea typeface="Arial"/>
                <a:cs typeface="Arial"/>
                <a:sym typeface="Arial"/>
              </a:rPr>
              <a:t>Rise in Decaffeinated Coffee: Increased consumption of decaffeinated coffee is expected in 2024 (Mintel 2024).</a:t>
            </a:r>
          </a:p>
        </p:txBody>
      </p:sp>
      <p:sp>
        <p:nvSpPr>
          <p:cNvPr name="TextBox 7" id="7"/>
          <p:cNvSpPr txBox="true"/>
          <p:nvPr/>
        </p:nvSpPr>
        <p:spPr>
          <a:xfrm rot="0">
            <a:off x="1028700" y="1827419"/>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FFFFFF"/>
                </a:solidFill>
                <a:latin typeface="Garet Bold"/>
                <a:ea typeface="Garet Bold"/>
                <a:cs typeface="Garet Bold"/>
                <a:sym typeface="Garet Bold"/>
              </a:rPr>
              <a:t>Opportunities</a:t>
            </a:r>
          </a:p>
        </p:txBody>
      </p:sp>
      <p:sp>
        <p:nvSpPr>
          <p:cNvPr name="TextBox 8" id="8"/>
          <p:cNvSpPr txBox="true"/>
          <p:nvPr/>
        </p:nvSpPr>
        <p:spPr>
          <a:xfrm rot="0">
            <a:off x="10495529" y="1827419"/>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FFFFFF"/>
                </a:solidFill>
                <a:latin typeface="Garet Bold"/>
                <a:ea typeface="Garet Bold"/>
                <a:cs typeface="Garet Bold"/>
                <a:sym typeface="Garet Bold"/>
              </a:rPr>
              <a:t>Threats</a:t>
            </a:r>
          </a:p>
        </p:txBody>
      </p:sp>
      <p:sp>
        <p:nvSpPr>
          <p:cNvPr name="TextBox 9" id="9"/>
          <p:cNvSpPr txBox="true"/>
          <p:nvPr/>
        </p:nvSpPr>
        <p:spPr>
          <a:xfrm rot="0">
            <a:off x="12883821" y="563563"/>
            <a:ext cx="4717653" cy="395903"/>
          </a:xfrm>
          <a:prstGeom prst="rect">
            <a:avLst/>
          </a:prstGeom>
        </p:spPr>
        <p:txBody>
          <a:bodyPr anchor="t" rtlCol="false" tIns="0" lIns="0" bIns="0" rIns="0">
            <a:spAutoFit/>
          </a:bodyPr>
          <a:lstStyle/>
          <a:p>
            <a:pPr algn="ctr">
              <a:lnSpc>
                <a:spcPts val="2853"/>
              </a:lnSpc>
              <a:spcBef>
                <a:spcPct val="0"/>
              </a:spcBef>
            </a:pPr>
            <a:r>
              <a:rPr lang="en-US" sz="2038">
                <a:solidFill>
                  <a:srgbClr val="FFFFFF"/>
                </a:solidFill>
                <a:latin typeface="Arial"/>
                <a:ea typeface="Arial"/>
                <a:cs typeface="Arial"/>
                <a:sym typeface="Arial"/>
              </a:rPr>
              <a:t>Pestel Framework (Witcher&amp; Chau 2010)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true" flipV="false" rot="-1856647">
            <a:off x="15772678" y="6623548"/>
            <a:ext cx="4220308" cy="4114800"/>
          </a:xfrm>
          <a:custGeom>
            <a:avLst/>
            <a:gdLst/>
            <a:ahLst/>
            <a:cxnLst/>
            <a:rect r="r" b="b" t="t" l="l"/>
            <a:pathLst>
              <a:path h="4114800" w="4220308">
                <a:moveTo>
                  <a:pt x="4220307" y="0"/>
                </a:moveTo>
                <a:lnTo>
                  <a:pt x="0" y="0"/>
                </a:lnTo>
                <a:lnTo>
                  <a:pt x="0" y="4114800"/>
                </a:lnTo>
                <a:lnTo>
                  <a:pt x="4220307" y="4114800"/>
                </a:lnTo>
                <a:lnTo>
                  <a:pt x="42203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44513"/>
            <a:ext cx="9991419" cy="863600"/>
          </a:xfrm>
          <a:prstGeom prst="rect">
            <a:avLst/>
          </a:prstGeom>
        </p:spPr>
        <p:txBody>
          <a:bodyPr anchor="t" rtlCol="false" tIns="0" lIns="0" bIns="0" rIns="0">
            <a:spAutoFit/>
          </a:bodyPr>
          <a:lstStyle/>
          <a:p>
            <a:pPr algn="l">
              <a:lnSpc>
                <a:spcPts val="7000"/>
              </a:lnSpc>
              <a:spcBef>
                <a:spcPct val="0"/>
              </a:spcBef>
            </a:pPr>
            <a:r>
              <a:rPr lang="en-US" b="true" sz="5000">
                <a:solidFill>
                  <a:srgbClr val="911E25"/>
                </a:solidFill>
                <a:latin typeface="Garet Bold"/>
                <a:ea typeface="Garet Bold"/>
                <a:cs typeface="Garet Bold"/>
                <a:sym typeface="Garet Bold"/>
              </a:rPr>
              <a:t>Legal Factors</a:t>
            </a:r>
            <a:r>
              <a:rPr lang="en-US" b="true" sz="5000">
                <a:solidFill>
                  <a:srgbClr val="911E25"/>
                </a:solidFill>
                <a:latin typeface="Garet Bold"/>
                <a:ea typeface="Garet Bold"/>
                <a:cs typeface="Garet Bold"/>
                <a:sym typeface="Garet Bold"/>
              </a:rPr>
              <a:t> </a:t>
            </a:r>
          </a:p>
        </p:txBody>
      </p:sp>
      <p:sp>
        <p:nvSpPr>
          <p:cNvPr name="TextBox 4" id="4"/>
          <p:cNvSpPr txBox="true"/>
          <p:nvPr/>
        </p:nvSpPr>
        <p:spPr>
          <a:xfrm rot="0">
            <a:off x="703060" y="2958763"/>
            <a:ext cx="7647425" cy="3364230"/>
          </a:xfrm>
          <a:prstGeom prst="rect">
            <a:avLst/>
          </a:prstGeom>
        </p:spPr>
        <p:txBody>
          <a:bodyPr anchor="t" rtlCol="false" tIns="0" lIns="0" bIns="0" rIns="0">
            <a:spAutoFit/>
          </a:bodyPr>
          <a:lstStyle/>
          <a:p>
            <a:pPr algn="just" marL="431799" indent="-215899" lvl="1">
              <a:lnSpc>
                <a:spcPts val="3359"/>
              </a:lnSpc>
              <a:buFont typeface="Arial"/>
              <a:buChar char="•"/>
            </a:pPr>
            <a:r>
              <a:rPr lang="en-US" sz="1999">
                <a:solidFill>
                  <a:srgbClr val="000000"/>
                </a:solidFill>
                <a:latin typeface="Arial"/>
                <a:ea typeface="Arial"/>
                <a:cs typeface="Arial"/>
                <a:sym typeface="Arial"/>
              </a:rPr>
              <a:t>Transparent Legal Systems: The UK's legal framework includes regulations on food safety, employment, and contracts, such as the Food Standards Act 1999 and Food Information Regulations 2014 (Food Standards Agency 2020). </a:t>
            </a:r>
          </a:p>
          <a:p>
            <a:pPr algn="just" marL="431799" indent="-215899" lvl="1">
              <a:lnSpc>
                <a:spcPts val="3359"/>
              </a:lnSpc>
              <a:spcBef>
                <a:spcPct val="0"/>
              </a:spcBef>
              <a:buFont typeface="Arial"/>
              <a:buChar char="•"/>
            </a:pPr>
            <a:r>
              <a:rPr lang="en-US" sz="1999">
                <a:solidFill>
                  <a:srgbClr val="000000"/>
                </a:solidFill>
                <a:latin typeface="Arial"/>
                <a:ea typeface="Arial"/>
                <a:cs typeface="Arial"/>
                <a:sym typeface="Arial"/>
              </a:rPr>
              <a:t>Trademark Protection: The Trade Marks Act 1994 allows Cong Ca Phe to register its brand name and logo with the UK Intellectual Property Office, safeguarding its identity and enabling legal action </a:t>
            </a:r>
          </a:p>
        </p:txBody>
      </p:sp>
      <p:sp>
        <p:nvSpPr>
          <p:cNvPr name="TextBox 5" id="5"/>
          <p:cNvSpPr txBox="true"/>
          <p:nvPr/>
        </p:nvSpPr>
        <p:spPr>
          <a:xfrm rot="0">
            <a:off x="9395131" y="2958763"/>
            <a:ext cx="7057740" cy="4202430"/>
          </a:xfrm>
          <a:prstGeom prst="rect">
            <a:avLst/>
          </a:prstGeom>
        </p:spPr>
        <p:txBody>
          <a:bodyPr anchor="t" rtlCol="false" tIns="0" lIns="0" bIns="0" rIns="0">
            <a:spAutoFit/>
          </a:bodyPr>
          <a:lstStyle/>
          <a:p>
            <a:pPr algn="just" marL="431799" indent="-215899" lvl="1">
              <a:lnSpc>
                <a:spcPts val="3359"/>
              </a:lnSpc>
              <a:spcBef>
                <a:spcPct val="0"/>
              </a:spcBef>
              <a:buFont typeface="Arial"/>
              <a:buChar char="•"/>
            </a:pPr>
            <a:r>
              <a:rPr lang="en-US" sz="1999" strike="noStrike" u="none">
                <a:solidFill>
                  <a:srgbClr val="000000"/>
                </a:solidFill>
                <a:latin typeface="Arial"/>
                <a:ea typeface="Arial"/>
                <a:cs typeface="Arial"/>
                <a:sym typeface="Arial"/>
              </a:rPr>
              <a:t>Corporation Tax Compliance: The current corporation tax rate in the UK is 25% for profits over £250,000 (GOV n.d.c). Cong Cafe will need to implement tax planning strategies to optimize its tax liabilities and ensure timely compliance with corporation tax filings. </a:t>
            </a:r>
          </a:p>
          <a:p>
            <a:pPr algn="just" marL="431799" indent="-215899" lvl="1">
              <a:lnSpc>
                <a:spcPts val="3359"/>
              </a:lnSpc>
              <a:spcBef>
                <a:spcPct val="0"/>
              </a:spcBef>
              <a:buFont typeface="Arial"/>
              <a:buChar char="•"/>
            </a:pPr>
            <a:r>
              <a:rPr lang="en-US" sz="1999" strike="noStrike" u="none">
                <a:solidFill>
                  <a:srgbClr val="000000"/>
                </a:solidFill>
                <a:latin typeface="Arial"/>
                <a:ea typeface="Arial"/>
                <a:cs typeface="Arial"/>
                <a:sym typeface="Arial"/>
              </a:rPr>
              <a:t>Complexity of VAT Rates: The UK has multiple VAT rates, including standard (20%), reduced, and zero-rated (GOV n.d. d). </a:t>
            </a:r>
          </a:p>
          <a:p>
            <a:pPr algn="just" marL="431799" indent="-215899" lvl="1">
              <a:lnSpc>
                <a:spcPts val="3359"/>
              </a:lnSpc>
              <a:spcBef>
                <a:spcPct val="0"/>
              </a:spcBef>
              <a:buFont typeface="Arial"/>
              <a:buChar char="•"/>
            </a:pPr>
            <a:r>
              <a:rPr lang="en-US" sz="1999" strike="noStrike" u="none">
                <a:solidFill>
                  <a:srgbClr val="000000"/>
                </a:solidFill>
                <a:latin typeface="Arial"/>
                <a:ea typeface="Arial"/>
                <a:cs typeface="Arial"/>
                <a:sym typeface="Arial"/>
              </a:rPr>
              <a:t>Labor Laws: Compliance with minimum wage laws and working hour restrictions may increase operational costs. </a:t>
            </a:r>
          </a:p>
        </p:txBody>
      </p:sp>
      <p:sp>
        <p:nvSpPr>
          <p:cNvPr name="TextBox 6" id="6"/>
          <p:cNvSpPr txBox="true"/>
          <p:nvPr/>
        </p:nvSpPr>
        <p:spPr>
          <a:xfrm rot="0">
            <a:off x="1028700" y="1827625"/>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911E25"/>
                </a:solidFill>
                <a:latin typeface="Garet Bold"/>
                <a:ea typeface="Garet Bold"/>
                <a:cs typeface="Garet Bold"/>
                <a:sym typeface="Garet Bold"/>
              </a:rPr>
              <a:t>Opportunities</a:t>
            </a:r>
          </a:p>
        </p:txBody>
      </p:sp>
      <p:sp>
        <p:nvSpPr>
          <p:cNvPr name="TextBox 7" id="7"/>
          <p:cNvSpPr txBox="true"/>
          <p:nvPr/>
        </p:nvSpPr>
        <p:spPr>
          <a:xfrm rot="0">
            <a:off x="9720452" y="1827625"/>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911E25"/>
                </a:solidFill>
                <a:latin typeface="Garet Bold"/>
                <a:ea typeface="Garet Bold"/>
                <a:cs typeface="Garet Bold"/>
                <a:sym typeface="Garet Bold"/>
              </a:rPr>
              <a:t>Threats</a:t>
            </a:r>
          </a:p>
        </p:txBody>
      </p:sp>
      <p:sp>
        <p:nvSpPr>
          <p:cNvPr name="TextBox 8" id="8"/>
          <p:cNvSpPr txBox="true"/>
          <p:nvPr/>
        </p:nvSpPr>
        <p:spPr>
          <a:xfrm rot="0">
            <a:off x="12883821" y="563563"/>
            <a:ext cx="4717653" cy="395903"/>
          </a:xfrm>
          <a:prstGeom prst="rect">
            <a:avLst/>
          </a:prstGeom>
        </p:spPr>
        <p:txBody>
          <a:bodyPr anchor="t" rtlCol="false" tIns="0" lIns="0" bIns="0" rIns="0">
            <a:spAutoFit/>
          </a:bodyPr>
          <a:lstStyle/>
          <a:p>
            <a:pPr algn="ctr">
              <a:lnSpc>
                <a:spcPts val="2853"/>
              </a:lnSpc>
              <a:spcBef>
                <a:spcPct val="0"/>
              </a:spcBef>
            </a:pPr>
            <a:r>
              <a:rPr lang="en-US" sz="2038">
                <a:solidFill>
                  <a:srgbClr val="000000"/>
                </a:solidFill>
                <a:latin typeface="Arial"/>
                <a:ea typeface="Arial"/>
                <a:cs typeface="Arial"/>
                <a:sym typeface="Arial"/>
              </a:rPr>
              <a:t>Pestel Framework (Witcher&amp; Chau 2010)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11E25"/>
        </a:solidFill>
      </p:bgPr>
    </p:bg>
    <p:spTree>
      <p:nvGrpSpPr>
        <p:cNvPr id="1" name=""/>
        <p:cNvGrpSpPr/>
        <p:nvPr/>
      </p:nvGrpSpPr>
      <p:grpSpPr>
        <a:xfrm>
          <a:off x="0" y="0"/>
          <a:ext cx="0" cy="0"/>
          <a:chOff x="0" y="0"/>
          <a:chExt cx="0" cy="0"/>
        </a:xfrm>
      </p:grpSpPr>
      <p:sp>
        <p:nvSpPr>
          <p:cNvPr name="Freeform 2" id="2"/>
          <p:cNvSpPr/>
          <p:nvPr/>
        </p:nvSpPr>
        <p:spPr>
          <a:xfrm flipH="true" flipV="false" rot="-1856647">
            <a:off x="15149146" y="6865877"/>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39238" y="5578363"/>
            <a:ext cx="3840123" cy="5507299"/>
          </a:xfrm>
          <a:custGeom>
            <a:avLst/>
            <a:gdLst/>
            <a:ahLst/>
            <a:cxnLst/>
            <a:rect r="r" b="b" t="t" l="l"/>
            <a:pathLst>
              <a:path h="5507299" w="3840123">
                <a:moveTo>
                  <a:pt x="0" y="0"/>
                </a:moveTo>
                <a:lnTo>
                  <a:pt x="3840124" y="0"/>
                </a:lnTo>
                <a:lnTo>
                  <a:pt x="3840124" y="5507299"/>
                </a:lnTo>
                <a:lnTo>
                  <a:pt x="0" y="5507299"/>
                </a:lnTo>
                <a:lnTo>
                  <a:pt x="0" y="0"/>
                </a:lnTo>
                <a:close/>
              </a:path>
            </a:pathLst>
          </a:custGeom>
          <a:blipFill>
            <a:blip r:embed="rId4"/>
            <a:stretch>
              <a:fillRect l="0" t="0" r="0" b="0"/>
            </a:stretch>
          </a:blipFill>
        </p:spPr>
      </p:sp>
      <p:sp>
        <p:nvSpPr>
          <p:cNvPr name="TextBox 4" id="4"/>
          <p:cNvSpPr txBox="true"/>
          <p:nvPr/>
        </p:nvSpPr>
        <p:spPr>
          <a:xfrm rot="0">
            <a:off x="1028700" y="748455"/>
            <a:ext cx="9991419" cy="86360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Garet Bold"/>
                <a:ea typeface="Garet Bold"/>
                <a:cs typeface="Garet Bold"/>
                <a:sym typeface="Garet Bold"/>
              </a:rPr>
              <a:t>Technological Factors</a:t>
            </a:r>
          </a:p>
        </p:txBody>
      </p:sp>
      <p:sp>
        <p:nvSpPr>
          <p:cNvPr name="TextBox 5" id="5"/>
          <p:cNvSpPr txBox="true"/>
          <p:nvPr/>
        </p:nvSpPr>
        <p:spPr>
          <a:xfrm rot="0">
            <a:off x="1028700" y="3052333"/>
            <a:ext cx="7945635" cy="3364230"/>
          </a:xfrm>
          <a:prstGeom prst="rect">
            <a:avLst/>
          </a:prstGeom>
        </p:spPr>
        <p:txBody>
          <a:bodyPr anchor="t" rtlCol="false" tIns="0" lIns="0" bIns="0" rIns="0">
            <a:spAutoFit/>
          </a:bodyPr>
          <a:lstStyle/>
          <a:p>
            <a:pPr algn="just" marL="431799" indent="-215899" lvl="1">
              <a:lnSpc>
                <a:spcPts val="3359"/>
              </a:lnSpc>
              <a:spcBef>
                <a:spcPct val="0"/>
              </a:spcBef>
              <a:buFont typeface="Arial"/>
              <a:buChar char="•"/>
            </a:pPr>
            <a:r>
              <a:rPr lang="en-US" sz="1999" strike="noStrike" u="none">
                <a:solidFill>
                  <a:srgbClr val="FFFFFF"/>
                </a:solidFill>
                <a:latin typeface="Arial"/>
                <a:ea typeface="Arial"/>
                <a:cs typeface="Arial"/>
                <a:sym typeface="Arial"/>
              </a:rPr>
              <a:t>Digital Platforms: The popularity of food delivery services such as Deliveroo and Uber Eats provides an avenue for reaching a broader audience, especially in urban areas. </a:t>
            </a:r>
          </a:p>
          <a:p>
            <a:pPr algn="just" marL="431799" indent="-215899" lvl="1">
              <a:lnSpc>
                <a:spcPts val="3359"/>
              </a:lnSpc>
              <a:spcBef>
                <a:spcPct val="0"/>
              </a:spcBef>
              <a:buFont typeface="Arial"/>
              <a:buChar char="•"/>
            </a:pPr>
            <a:r>
              <a:rPr lang="en-US" sz="1999" strike="noStrike" u="none">
                <a:solidFill>
                  <a:srgbClr val="FFFFFF"/>
                </a:solidFill>
                <a:latin typeface="Arial"/>
                <a:ea typeface="Arial"/>
                <a:cs typeface="Arial"/>
                <a:sym typeface="Arial"/>
              </a:rPr>
              <a:t>Generative AI: Generative AI is now a valuable member of the team, serving as a strategic partner for social media strategists. (Hootsuite 2025). </a:t>
            </a:r>
          </a:p>
          <a:p>
            <a:pPr algn="just" marL="431799" indent="-215899" lvl="1">
              <a:lnSpc>
                <a:spcPts val="3359"/>
              </a:lnSpc>
              <a:spcBef>
                <a:spcPct val="0"/>
              </a:spcBef>
              <a:buFont typeface="Arial"/>
              <a:buChar char="•"/>
            </a:pPr>
            <a:r>
              <a:rPr lang="en-US" sz="1999" strike="noStrike" u="none">
                <a:solidFill>
                  <a:srgbClr val="FFFFFF"/>
                </a:solidFill>
                <a:latin typeface="Arial"/>
                <a:ea typeface="Arial"/>
                <a:cs typeface="Arial"/>
                <a:sym typeface="Arial"/>
              </a:rPr>
              <a:t>Augmented Reality Experiences: Exploring the use of augmented reality (AR) for promotional campaigns</a:t>
            </a:r>
          </a:p>
        </p:txBody>
      </p:sp>
      <p:sp>
        <p:nvSpPr>
          <p:cNvPr name="TextBox 6" id="6"/>
          <p:cNvSpPr txBox="true"/>
          <p:nvPr/>
        </p:nvSpPr>
        <p:spPr>
          <a:xfrm rot="0">
            <a:off x="9930459" y="3054188"/>
            <a:ext cx="7057740" cy="2526030"/>
          </a:xfrm>
          <a:prstGeom prst="rect">
            <a:avLst/>
          </a:prstGeom>
        </p:spPr>
        <p:txBody>
          <a:bodyPr anchor="t" rtlCol="false" tIns="0" lIns="0" bIns="0" rIns="0">
            <a:spAutoFit/>
          </a:bodyPr>
          <a:lstStyle/>
          <a:p>
            <a:pPr algn="just" marL="431799" indent="-215899" lvl="1">
              <a:lnSpc>
                <a:spcPts val="3359"/>
              </a:lnSpc>
              <a:spcBef>
                <a:spcPct val="0"/>
              </a:spcBef>
              <a:buFont typeface="Arial"/>
              <a:buChar char="•"/>
            </a:pPr>
            <a:r>
              <a:rPr lang="en-US" sz="1999" strike="noStrike" u="none">
                <a:solidFill>
                  <a:srgbClr val="FFFFFF"/>
                </a:solidFill>
                <a:latin typeface="Arial"/>
                <a:ea typeface="Arial"/>
                <a:cs typeface="Arial"/>
                <a:sym typeface="Arial"/>
              </a:rPr>
              <a:t>Technology Adaptation Costs: Continuous investment in advanced point-of-sale (POS) systems, digital marketing, and app integration may strain initial budgets. </a:t>
            </a:r>
          </a:p>
          <a:p>
            <a:pPr algn="just" marL="431799" indent="-215899" lvl="1">
              <a:lnSpc>
                <a:spcPts val="3359"/>
              </a:lnSpc>
              <a:spcBef>
                <a:spcPct val="0"/>
              </a:spcBef>
              <a:buFont typeface="Arial"/>
              <a:buChar char="•"/>
            </a:pPr>
            <a:r>
              <a:rPr lang="en-US" sz="1999" strike="noStrike" u="none">
                <a:solidFill>
                  <a:srgbClr val="FFFFFF"/>
                </a:solidFill>
                <a:latin typeface="Arial"/>
                <a:ea typeface="Arial"/>
                <a:cs typeface="Arial"/>
                <a:sym typeface="Arial"/>
              </a:rPr>
              <a:t>Tech-Driven Competition: Competitors using AI-driven customer insights or advanced online ordering systems may gain an edge. </a:t>
            </a:r>
          </a:p>
        </p:txBody>
      </p:sp>
      <p:sp>
        <p:nvSpPr>
          <p:cNvPr name="TextBox 7" id="7"/>
          <p:cNvSpPr txBox="true"/>
          <p:nvPr/>
        </p:nvSpPr>
        <p:spPr>
          <a:xfrm rot="0">
            <a:off x="1028700" y="2029299"/>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FFFFFF"/>
                </a:solidFill>
                <a:latin typeface="Garet Bold"/>
                <a:ea typeface="Garet Bold"/>
                <a:cs typeface="Garet Bold"/>
                <a:sym typeface="Garet Bold"/>
              </a:rPr>
              <a:t>Opportunities</a:t>
            </a:r>
          </a:p>
        </p:txBody>
      </p:sp>
      <p:sp>
        <p:nvSpPr>
          <p:cNvPr name="TextBox 8" id="8"/>
          <p:cNvSpPr txBox="true"/>
          <p:nvPr/>
        </p:nvSpPr>
        <p:spPr>
          <a:xfrm rot="0">
            <a:off x="10134094" y="2029299"/>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FFFFFF"/>
                </a:solidFill>
                <a:latin typeface="Garet Bold"/>
                <a:ea typeface="Garet Bold"/>
                <a:cs typeface="Garet Bold"/>
                <a:sym typeface="Garet Bold"/>
              </a:rPr>
              <a:t>Threats</a:t>
            </a:r>
          </a:p>
        </p:txBody>
      </p:sp>
      <p:sp>
        <p:nvSpPr>
          <p:cNvPr name="TextBox 9" id="9"/>
          <p:cNvSpPr txBox="true"/>
          <p:nvPr/>
        </p:nvSpPr>
        <p:spPr>
          <a:xfrm rot="0">
            <a:off x="12883821" y="563563"/>
            <a:ext cx="4717653" cy="395903"/>
          </a:xfrm>
          <a:prstGeom prst="rect">
            <a:avLst/>
          </a:prstGeom>
        </p:spPr>
        <p:txBody>
          <a:bodyPr anchor="t" rtlCol="false" tIns="0" lIns="0" bIns="0" rIns="0">
            <a:spAutoFit/>
          </a:bodyPr>
          <a:lstStyle/>
          <a:p>
            <a:pPr algn="ctr">
              <a:lnSpc>
                <a:spcPts val="2853"/>
              </a:lnSpc>
              <a:spcBef>
                <a:spcPct val="0"/>
              </a:spcBef>
            </a:pPr>
            <a:r>
              <a:rPr lang="en-US" sz="2038">
                <a:solidFill>
                  <a:srgbClr val="FFFFFF"/>
                </a:solidFill>
                <a:latin typeface="Arial"/>
                <a:ea typeface="Arial"/>
                <a:cs typeface="Arial"/>
                <a:sym typeface="Arial"/>
              </a:rPr>
              <a:t>Pestel Framework (Witcher&amp; Chau 2010)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80543" y="5658919"/>
            <a:ext cx="5335194" cy="4398158"/>
          </a:xfrm>
          <a:custGeom>
            <a:avLst/>
            <a:gdLst/>
            <a:ahLst/>
            <a:cxnLst/>
            <a:rect r="r" b="b" t="t" l="l"/>
            <a:pathLst>
              <a:path h="4398158" w="5335194">
                <a:moveTo>
                  <a:pt x="0" y="0"/>
                </a:moveTo>
                <a:lnTo>
                  <a:pt x="5335194" y="0"/>
                </a:lnTo>
                <a:lnTo>
                  <a:pt x="5335194" y="4398158"/>
                </a:lnTo>
                <a:lnTo>
                  <a:pt x="0" y="4398158"/>
                </a:lnTo>
                <a:lnTo>
                  <a:pt x="0" y="0"/>
                </a:lnTo>
                <a:close/>
              </a:path>
            </a:pathLst>
          </a:custGeom>
          <a:blipFill>
            <a:blip r:embed="rId4"/>
            <a:stretch>
              <a:fillRect l="0" t="0" r="0" b="0"/>
            </a:stretch>
          </a:blipFill>
        </p:spPr>
      </p:sp>
      <p:sp>
        <p:nvSpPr>
          <p:cNvPr name="TextBox 4" id="4"/>
          <p:cNvSpPr txBox="true"/>
          <p:nvPr/>
        </p:nvSpPr>
        <p:spPr>
          <a:xfrm rot="0">
            <a:off x="1028700" y="1100886"/>
            <a:ext cx="9991419" cy="863600"/>
          </a:xfrm>
          <a:prstGeom prst="rect">
            <a:avLst/>
          </a:prstGeom>
        </p:spPr>
        <p:txBody>
          <a:bodyPr anchor="t" rtlCol="false" tIns="0" lIns="0" bIns="0" rIns="0">
            <a:spAutoFit/>
          </a:bodyPr>
          <a:lstStyle/>
          <a:p>
            <a:pPr algn="l">
              <a:lnSpc>
                <a:spcPts val="7000"/>
              </a:lnSpc>
              <a:spcBef>
                <a:spcPct val="0"/>
              </a:spcBef>
            </a:pPr>
            <a:r>
              <a:rPr lang="en-US" b="true" sz="5000">
                <a:solidFill>
                  <a:srgbClr val="911E25"/>
                </a:solidFill>
                <a:latin typeface="Garet Bold"/>
                <a:ea typeface="Garet Bold"/>
                <a:cs typeface="Garet Bold"/>
                <a:sym typeface="Garet Bold"/>
              </a:rPr>
              <a:t>Environmental Factors</a:t>
            </a:r>
            <a:r>
              <a:rPr lang="en-US" b="true" sz="5000">
                <a:solidFill>
                  <a:srgbClr val="911E25"/>
                </a:solidFill>
                <a:latin typeface="Garet Bold"/>
                <a:ea typeface="Garet Bold"/>
                <a:cs typeface="Garet Bold"/>
                <a:sym typeface="Garet Bold"/>
              </a:rPr>
              <a:t> </a:t>
            </a:r>
          </a:p>
        </p:txBody>
      </p:sp>
      <p:sp>
        <p:nvSpPr>
          <p:cNvPr name="TextBox 5" id="5"/>
          <p:cNvSpPr txBox="true"/>
          <p:nvPr/>
        </p:nvSpPr>
        <p:spPr>
          <a:xfrm rot="0">
            <a:off x="1028700" y="3491029"/>
            <a:ext cx="8514947" cy="3783330"/>
          </a:xfrm>
          <a:prstGeom prst="rect">
            <a:avLst/>
          </a:prstGeom>
        </p:spPr>
        <p:txBody>
          <a:bodyPr anchor="t" rtlCol="false" tIns="0" lIns="0" bIns="0" rIns="0">
            <a:spAutoFit/>
          </a:bodyPr>
          <a:lstStyle/>
          <a:p>
            <a:pPr algn="just" marL="431799" indent="-215899" lvl="1">
              <a:lnSpc>
                <a:spcPts val="3359"/>
              </a:lnSpc>
              <a:buFont typeface="Arial"/>
              <a:buChar char="•"/>
            </a:pPr>
            <a:r>
              <a:rPr lang="en-US" sz="1999">
                <a:solidFill>
                  <a:srgbClr val="000000"/>
                </a:solidFill>
                <a:latin typeface="Arial"/>
                <a:ea typeface="Arial"/>
                <a:cs typeface="Arial"/>
                <a:sym typeface="Arial"/>
              </a:rPr>
              <a:t>Sustainability Trends: UK consumers increasingly demand eco-friendly practices. Cộng Cà Phê can capitalize on this by promoting sustainable ingredient sourcing and reducing single-use plastics (Mintel 2024).</a:t>
            </a:r>
          </a:p>
          <a:p>
            <a:pPr algn="just" marL="431799" indent="-215899" lvl="1">
              <a:lnSpc>
                <a:spcPts val="3359"/>
              </a:lnSpc>
              <a:buFont typeface="Arial"/>
              <a:buChar char="•"/>
            </a:pPr>
            <a:r>
              <a:rPr lang="en-US" sz="1999">
                <a:solidFill>
                  <a:srgbClr val="000000"/>
                </a:solidFill>
                <a:latin typeface="Arial"/>
                <a:ea typeface="Arial"/>
                <a:cs typeface="Arial"/>
                <a:sym typeface="Arial"/>
              </a:rPr>
              <a:t>Product Development: Advancements in sustainable sourcing and a focus on health through new product development—like incorporating natural ingredients, vitamins, and expanding decaf options—can attract a broader audience (Mintel 2024).</a:t>
            </a:r>
          </a:p>
          <a:p>
            <a:pPr algn="just" marL="431799" indent="-215899" lvl="1">
              <a:lnSpc>
                <a:spcPts val="3359"/>
              </a:lnSpc>
              <a:spcBef>
                <a:spcPct val="0"/>
              </a:spcBef>
              <a:buFont typeface="Arial"/>
              <a:buChar char="•"/>
            </a:pPr>
            <a:r>
              <a:rPr lang="en-US" sz="1999">
                <a:solidFill>
                  <a:srgbClr val="000000"/>
                </a:solidFill>
                <a:latin typeface="Arial"/>
                <a:ea typeface="Arial"/>
                <a:cs typeface="Arial"/>
                <a:sym typeface="Arial"/>
              </a:rPr>
              <a:t>Green Certifications: Obtaining certifications for sustainable practices could appeal to environmentally conscious customers.</a:t>
            </a:r>
          </a:p>
        </p:txBody>
      </p:sp>
      <p:sp>
        <p:nvSpPr>
          <p:cNvPr name="TextBox 6" id="6"/>
          <p:cNvSpPr txBox="true"/>
          <p:nvPr/>
        </p:nvSpPr>
        <p:spPr>
          <a:xfrm rot="0">
            <a:off x="10220610" y="3455670"/>
            <a:ext cx="6027558" cy="2106930"/>
          </a:xfrm>
          <a:prstGeom prst="rect">
            <a:avLst/>
          </a:prstGeom>
        </p:spPr>
        <p:txBody>
          <a:bodyPr anchor="t" rtlCol="false" tIns="0" lIns="0" bIns="0" rIns="0">
            <a:spAutoFit/>
          </a:bodyPr>
          <a:lstStyle/>
          <a:p>
            <a:pPr algn="just" marL="431799" indent="-215899" lvl="1">
              <a:lnSpc>
                <a:spcPts val="3359"/>
              </a:lnSpc>
              <a:spcBef>
                <a:spcPct val="0"/>
              </a:spcBef>
              <a:buFont typeface="Arial"/>
              <a:buChar char="•"/>
            </a:pPr>
            <a:r>
              <a:rPr lang="en-US" sz="1999" strike="noStrike" u="none">
                <a:solidFill>
                  <a:srgbClr val="000000"/>
                </a:solidFill>
                <a:latin typeface="Arial"/>
                <a:ea typeface="Arial"/>
                <a:cs typeface="Arial"/>
                <a:sym typeface="Arial"/>
              </a:rPr>
              <a:t>Regulatory Pressure: The UK government’s focus on reducing carbon emissions may require investments in greener operations, such as renewable energy sources and waste management (GOV n.d.e). </a:t>
            </a:r>
          </a:p>
        </p:txBody>
      </p:sp>
      <p:sp>
        <p:nvSpPr>
          <p:cNvPr name="TextBox 7" id="7"/>
          <p:cNvSpPr txBox="true"/>
          <p:nvPr/>
        </p:nvSpPr>
        <p:spPr>
          <a:xfrm rot="0">
            <a:off x="1218470" y="2261386"/>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911E25"/>
                </a:solidFill>
                <a:latin typeface="Garet Bold"/>
                <a:ea typeface="Garet Bold"/>
                <a:cs typeface="Garet Bold"/>
                <a:sym typeface="Garet Bold"/>
              </a:rPr>
              <a:t>Opportunities</a:t>
            </a:r>
          </a:p>
        </p:txBody>
      </p:sp>
      <p:sp>
        <p:nvSpPr>
          <p:cNvPr name="TextBox 8" id="8"/>
          <p:cNvSpPr txBox="true"/>
          <p:nvPr/>
        </p:nvSpPr>
        <p:spPr>
          <a:xfrm rot="0">
            <a:off x="10495529" y="2261386"/>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911E25"/>
                </a:solidFill>
                <a:latin typeface="Garet Bold"/>
                <a:ea typeface="Garet Bold"/>
                <a:cs typeface="Garet Bold"/>
                <a:sym typeface="Garet Bold"/>
              </a:rPr>
              <a:t>Threats</a:t>
            </a:r>
          </a:p>
        </p:txBody>
      </p:sp>
      <p:sp>
        <p:nvSpPr>
          <p:cNvPr name="TextBox 9" id="9"/>
          <p:cNvSpPr txBox="true"/>
          <p:nvPr/>
        </p:nvSpPr>
        <p:spPr>
          <a:xfrm rot="0">
            <a:off x="12883821" y="563563"/>
            <a:ext cx="4717653" cy="395903"/>
          </a:xfrm>
          <a:prstGeom prst="rect">
            <a:avLst/>
          </a:prstGeom>
        </p:spPr>
        <p:txBody>
          <a:bodyPr anchor="t" rtlCol="false" tIns="0" lIns="0" bIns="0" rIns="0">
            <a:spAutoFit/>
          </a:bodyPr>
          <a:lstStyle/>
          <a:p>
            <a:pPr algn="ctr">
              <a:lnSpc>
                <a:spcPts val="2853"/>
              </a:lnSpc>
              <a:spcBef>
                <a:spcPct val="0"/>
              </a:spcBef>
            </a:pPr>
            <a:r>
              <a:rPr lang="en-US" sz="2038">
                <a:solidFill>
                  <a:srgbClr val="000000"/>
                </a:solidFill>
                <a:latin typeface="Arial"/>
                <a:ea typeface="Arial"/>
                <a:cs typeface="Arial"/>
                <a:sym typeface="Arial"/>
              </a:rPr>
              <a:t>Pestel Framework (Witcher&amp; Chau 2010)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7"/>
            <a:stretch>
              <a:fillRect l="0" t="0" r="0" b="0"/>
            </a:stretch>
          </a:blipFill>
        </p:spPr>
      </p:sp>
      <p:sp>
        <p:nvSpPr>
          <p:cNvPr name="Freeform 6" id="6"/>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7"/>
            <a:stretch>
              <a:fillRect l="0" t="0" r="0" b="0"/>
            </a:stretch>
          </a:blipFill>
        </p:spPr>
      </p:sp>
      <p:sp>
        <p:nvSpPr>
          <p:cNvPr name="Freeform 7" id="7"/>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1856647">
            <a:off x="15149146" y="6422416"/>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7797717">
            <a:off x="16912201" y="6588242"/>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7"/>
            <a:stretch>
              <a:fillRect l="0" t="0" r="0" b="0"/>
            </a:stretch>
          </a:blipFill>
        </p:spPr>
      </p:sp>
      <p:sp>
        <p:nvSpPr>
          <p:cNvPr name="TextBox 10" id="10"/>
          <p:cNvSpPr txBox="true"/>
          <p:nvPr/>
        </p:nvSpPr>
        <p:spPr>
          <a:xfrm rot="0">
            <a:off x="2190752" y="4119015"/>
            <a:ext cx="13906495" cy="1944195"/>
          </a:xfrm>
          <a:prstGeom prst="rect">
            <a:avLst/>
          </a:prstGeom>
        </p:spPr>
        <p:txBody>
          <a:bodyPr anchor="t" rtlCol="false" tIns="0" lIns="0" bIns="0" rIns="0">
            <a:spAutoFit/>
          </a:bodyPr>
          <a:lstStyle/>
          <a:p>
            <a:pPr algn="ctr">
              <a:lnSpc>
                <a:spcPts val="7814"/>
              </a:lnSpc>
            </a:pPr>
            <a:r>
              <a:rPr lang="en-US" sz="5581" b="true">
                <a:solidFill>
                  <a:srgbClr val="425E1A"/>
                </a:solidFill>
                <a:latin typeface="Garet Bold"/>
                <a:ea typeface="Garet Bold"/>
                <a:cs typeface="Garet Bold"/>
                <a:sym typeface="Garet Bold"/>
              </a:rPr>
              <a:t>Out-of-home Coffee </a:t>
            </a:r>
          </a:p>
          <a:p>
            <a:pPr algn="ctr">
              <a:lnSpc>
                <a:spcPts val="7814"/>
              </a:lnSpc>
              <a:spcBef>
                <a:spcPct val="0"/>
              </a:spcBef>
            </a:pPr>
            <a:r>
              <a:rPr lang="en-US" b="true" sz="5581">
                <a:solidFill>
                  <a:srgbClr val="425E1A"/>
                </a:solidFill>
                <a:latin typeface="Garet Bold"/>
                <a:ea typeface="Garet Bold"/>
                <a:cs typeface="Garet Bold"/>
                <a:sym typeface="Garet Bold"/>
              </a:rPr>
              <a:t>Industry Analysis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2281827" y="3416313"/>
            <a:ext cx="3976941" cy="4370265"/>
            <a:chOff x="0" y="0"/>
            <a:chExt cx="5778500" cy="6350000"/>
          </a:xfrm>
        </p:grpSpPr>
        <p:sp>
          <p:nvSpPr>
            <p:cNvPr name="Freeform 6" id="6"/>
            <p:cNvSpPr/>
            <p:nvPr/>
          </p:nvSpPr>
          <p:spPr>
            <a:xfrm flipH="false" flipV="false" rot="0">
              <a:off x="0" y="0"/>
              <a:ext cx="5778500" cy="6350000"/>
            </a:xfrm>
            <a:custGeom>
              <a:avLst/>
              <a:gdLst/>
              <a:ahLst/>
              <a:cxnLst/>
              <a:rect r="r" b="b" t="t" l="l"/>
              <a:pathLst>
                <a:path h="6350000" w="57785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5"/>
              <a:stretch>
                <a:fillRect l="-4945" t="0" r="-4945" b="0"/>
              </a:stretch>
            </a:blipFill>
            <a:ln w="76200" cap="sq">
              <a:solidFill>
                <a:srgbClr val="B35D34"/>
              </a:solidFill>
              <a:prstDash val="solid"/>
              <a:miter/>
            </a:ln>
          </p:spPr>
        </p:sp>
      </p:grpSp>
      <p:sp>
        <p:nvSpPr>
          <p:cNvPr name="TextBox 7" id="7"/>
          <p:cNvSpPr txBox="true"/>
          <p:nvPr/>
        </p:nvSpPr>
        <p:spPr>
          <a:xfrm rot="0">
            <a:off x="1319654" y="3282963"/>
            <a:ext cx="9883927" cy="4721225"/>
          </a:xfrm>
          <a:prstGeom prst="rect">
            <a:avLst/>
          </a:prstGeom>
        </p:spPr>
        <p:txBody>
          <a:bodyPr anchor="t" rtlCol="false" tIns="0" lIns="0" bIns="0" rIns="0">
            <a:spAutoFit/>
          </a:bodyPr>
          <a:lstStyle/>
          <a:p>
            <a:pPr algn="just" marL="431799" indent="-215899" lvl="1">
              <a:lnSpc>
                <a:spcPts val="3399"/>
              </a:lnSpc>
              <a:buFont typeface="Arial"/>
              <a:buChar char="•"/>
            </a:pPr>
            <a:r>
              <a:rPr lang="en-US" sz="1999">
                <a:solidFill>
                  <a:srgbClr val="0F0E0E"/>
                </a:solidFill>
                <a:latin typeface="Arial"/>
                <a:ea typeface="Arial"/>
                <a:cs typeface="Arial"/>
                <a:sym typeface="Arial"/>
              </a:rPr>
              <a:t>Low Barriers to Entry: Major costs in the UK café industry include wages (25.3%), purchases (44.1%), and rent/utilities (7.7%) (IBISWorld 2024), with relatively low initial capital requirements.</a:t>
            </a:r>
          </a:p>
          <a:p>
            <a:pPr algn="just" marL="431799" indent="-215899" lvl="1">
              <a:lnSpc>
                <a:spcPts val="3399"/>
              </a:lnSpc>
              <a:buFont typeface="Arial"/>
              <a:buChar char="•"/>
            </a:pPr>
            <a:r>
              <a:rPr lang="en-US" sz="1999">
                <a:solidFill>
                  <a:srgbClr val="0F0E0E"/>
                </a:solidFill>
                <a:latin typeface="Arial"/>
                <a:ea typeface="Arial"/>
                <a:cs typeface="Arial"/>
                <a:sym typeface="Arial"/>
              </a:rPr>
              <a:t>Absence of Network Effects: The café business lacks network effects, enabling easy competition for new entrants </a:t>
            </a:r>
          </a:p>
          <a:p>
            <a:pPr algn="just" marL="431799" indent="-215899" lvl="1">
              <a:lnSpc>
                <a:spcPts val="3399"/>
              </a:lnSpc>
              <a:buFont typeface="Arial"/>
              <a:buChar char="•"/>
            </a:pPr>
            <a:r>
              <a:rPr lang="en-US" sz="1999">
                <a:solidFill>
                  <a:srgbClr val="0F0E0E"/>
                </a:solidFill>
                <a:latin typeface="Arial"/>
                <a:ea typeface="Arial"/>
                <a:cs typeface="Arial"/>
                <a:sym typeface="Arial"/>
              </a:rPr>
              <a:t>Brand Loyalty: Established chains like Starbucks and Costa have strong brand loyalty, which can deter new entrants. 71% of customers who claimed a birthday cake at Costa returned within a month (Parr 2022)</a:t>
            </a:r>
          </a:p>
          <a:p>
            <a:pPr algn="just" marL="431799" indent="-215899" lvl="1">
              <a:lnSpc>
                <a:spcPts val="3399"/>
              </a:lnSpc>
              <a:buFont typeface="Arial"/>
              <a:buChar char="•"/>
            </a:pPr>
            <a:r>
              <a:rPr lang="en-US" sz="1999">
                <a:solidFill>
                  <a:srgbClr val="0F0E0E"/>
                </a:solidFill>
                <a:latin typeface="Arial"/>
                <a:ea typeface="Arial"/>
                <a:cs typeface="Arial"/>
                <a:sym typeface="Arial"/>
              </a:rPr>
              <a:t>Low Switching Costs: Customers can easily switch cafés, especially in urban areas, making it easier for new entrants to attract customers from established brands.</a:t>
            </a:r>
          </a:p>
          <a:p>
            <a:pPr algn="just">
              <a:lnSpc>
                <a:spcPts val="3399"/>
              </a:lnSpc>
            </a:pPr>
          </a:p>
        </p:txBody>
      </p:sp>
      <p:sp>
        <p:nvSpPr>
          <p:cNvPr name="TextBox 8" id="8"/>
          <p:cNvSpPr txBox="true"/>
          <p:nvPr/>
        </p:nvSpPr>
        <p:spPr>
          <a:xfrm rot="0">
            <a:off x="1610607" y="1914538"/>
            <a:ext cx="9974099" cy="863600"/>
          </a:xfrm>
          <a:prstGeom prst="rect">
            <a:avLst/>
          </a:prstGeom>
        </p:spPr>
        <p:txBody>
          <a:bodyPr anchor="t" rtlCol="false" tIns="0" lIns="0" bIns="0" rIns="0">
            <a:spAutoFit/>
          </a:bodyPr>
          <a:lstStyle/>
          <a:p>
            <a:pPr algn="just">
              <a:lnSpc>
                <a:spcPts val="7000"/>
              </a:lnSpc>
              <a:spcBef>
                <a:spcPct val="0"/>
              </a:spcBef>
            </a:pPr>
            <a:r>
              <a:rPr lang="en-US" b="true" sz="5000">
                <a:solidFill>
                  <a:srgbClr val="B35D34"/>
                </a:solidFill>
                <a:latin typeface="Garet Bold"/>
                <a:ea typeface="Garet Bold"/>
                <a:cs typeface="Garet Bold"/>
                <a:sym typeface="Garet Bold"/>
              </a:rPr>
              <a:t>Threat of New Entrants: High</a:t>
            </a:r>
            <a:r>
              <a:rPr lang="en-US" b="true" sz="5000">
                <a:solidFill>
                  <a:srgbClr val="B35D34"/>
                </a:solidFill>
                <a:latin typeface="Garet Bold"/>
                <a:ea typeface="Garet Bold"/>
                <a:cs typeface="Garet Bold"/>
                <a:sym typeface="Garet Bold"/>
              </a:rPr>
              <a:t> </a:t>
            </a:r>
          </a:p>
        </p:txBody>
      </p:sp>
      <p:sp>
        <p:nvSpPr>
          <p:cNvPr name="Freeform 9" id="9"/>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6"/>
            <a:stretch>
              <a:fillRect l="0" t="0" r="0" b="0"/>
            </a:stretch>
          </a:blipFill>
        </p:spPr>
      </p:sp>
      <p:sp>
        <p:nvSpPr>
          <p:cNvPr name="Freeform 10" id="10"/>
          <p:cNvSpPr/>
          <p:nvPr/>
        </p:nvSpPr>
        <p:spPr>
          <a:xfrm flipH="false" flipV="false" rot="-7797717">
            <a:off x="17273636" y="4957041"/>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6"/>
            <a:stretch>
              <a:fillRect l="0" t="0" r="0" b="0"/>
            </a:stretch>
          </a:blipFill>
        </p:spPr>
      </p:sp>
      <p:sp>
        <p:nvSpPr>
          <p:cNvPr name="Freeform 11" id="11"/>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6"/>
            <a:stretch>
              <a:fillRect l="0" t="0" r="0" b="0"/>
            </a:stretch>
          </a:blipFill>
        </p:spPr>
      </p:sp>
      <p:sp>
        <p:nvSpPr>
          <p:cNvPr name="TextBox 12" id="12"/>
          <p:cNvSpPr txBox="true"/>
          <p:nvPr/>
        </p:nvSpPr>
        <p:spPr>
          <a:xfrm rot="0">
            <a:off x="12329336" y="639039"/>
            <a:ext cx="4847332" cy="387282"/>
          </a:xfrm>
          <a:prstGeom prst="rect">
            <a:avLst/>
          </a:prstGeom>
        </p:spPr>
        <p:txBody>
          <a:bodyPr anchor="t" rtlCol="false" tIns="0" lIns="0" bIns="0" rIns="0">
            <a:spAutoFit/>
          </a:bodyPr>
          <a:lstStyle/>
          <a:p>
            <a:pPr algn="ctr">
              <a:lnSpc>
                <a:spcPts val="2803"/>
              </a:lnSpc>
              <a:spcBef>
                <a:spcPct val="0"/>
              </a:spcBef>
            </a:pPr>
            <a:r>
              <a:rPr lang="en-US" sz="2002">
                <a:solidFill>
                  <a:srgbClr val="000000"/>
                </a:solidFill>
                <a:latin typeface="Arial"/>
                <a:ea typeface="Arial"/>
                <a:cs typeface="Arial"/>
                <a:sym typeface="Arial"/>
              </a:rPr>
              <a:t>Porter’s 5 Forces Framework (Porter 1980)</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25E1A"/>
        </a:solidFill>
      </p:bgPr>
    </p:bg>
    <p:spTree>
      <p:nvGrpSpPr>
        <p:cNvPr id="1" name=""/>
        <p:cNvGrpSpPr/>
        <p:nvPr/>
      </p:nvGrpSpPr>
      <p:grpSpPr>
        <a:xfrm>
          <a:off x="0" y="0"/>
          <a:ext cx="0" cy="0"/>
          <a:chOff x="0" y="0"/>
          <a:chExt cx="0" cy="0"/>
        </a:xfrm>
      </p:grpSpPr>
      <p:sp>
        <p:nvSpPr>
          <p:cNvPr name="Freeform 2" id="2"/>
          <p:cNvSpPr/>
          <p:nvPr/>
        </p:nvSpPr>
        <p:spPr>
          <a:xfrm flipH="true" flipV="false" rot="-1856647">
            <a:off x="15149146" y="6859566"/>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08597" y="1798610"/>
            <a:ext cx="5619006" cy="26352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Garet Bold"/>
                <a:ea typeface="Garet Bold"/>
                <a:cs typeface="Garet Bold"/>
                <a:sym typeface="Garet Bold"/>
              </a:rPr>
              <a:t>Bargaining Power of Suppliers: Low</a:t>
            </a:r>
          </a:p>
        </p:txBody>
      </p:sp>
      <p:grpSp>
        <p:nvGrpSpPr>
          <p:cNvPr name="Group 4" id="4"/>
          <p:cNvGrpSpPr/>
          <p:nvPr/>
        </p:nvGrpSpPr>
        <p:grpSpPr>
          <a:xfrm rot="0">
            <a:off x="7850638" y="0"/>
            <a:ext cx="10826757" cy="4433860"/>
            <a:chOff x="0" y="0"/>
            <a:chExt cx="1677348" cy="686921"/>
          </a:xfrm>
        </p:grpSpPr>
        <p:sp>
          <p:nvSpPr>
            <p:cNvPr name="Freeform 5" id="5"/>
            <p:cNvSpPr/>
            <p:nvPr/>
          </p:nvSpPr>
          <p:spPr>
            <a:xfrm flipH="false" flipV="false" rot="0">
              <a:off x="0" y="0"/>
              <a:ext cx="1677348" cy="686921"/>
            </a:xfrm>
            <a:custGeom>
              <a:avLst/>
              <a:gdLst/>
              <a:ahLst/>
              <a:cxnLst/>
              <a:rect r="r" b="b" t="t" l="l"/>
              <a:pathLst>
                <a:path h="686921" w="1677348">
                  <a:moveTo>
                    <a:pt x="0" y="0"/>
                  </a:moveTo>
                  <a:lnTo>
                    <a:pt x="1677348" y="0"/>
                  </a:lnTo>
                  <a:lnTo>
                    <a:pt x="1677348" y="686921"/>
                  </a:lnTo>
                  <a:lnTo>
                    <a:pt x="0" y="686921"/>
                  </a:lnTo>
                  <a:close/>
                </a:path>
              </a:pathLst>
            </a:custGeom>
            <a:blipFill>
              <a:blip r:embed="rId4"/>
              <a:stretch>
                <a:fillRect l="0" t="-11045" r="0" b="-11045"/>
              </a:stretch>
            </a:blipFill>
          </p:spPr>
        </p:sp>
      </p:grpSp>
      <p:sp>
        <p:nvSpPr>
          <p:cNvPr name="TextBox 6" id="6"/>
          <p:cNvSpPr txBox="true"/>
          <p:nvPr/>
        </p:nvSpPr>
        <p:spPr>
          <a:xfrm rot="0">
            <a:off x="1508597" y="5171056"/>
            <a:ext cx="13325202" cy="2945130"/>
          </a:xfrm>
          <a:prstGeom prst="rect">
            <a:avLst/>
          </a:prstGeom>
        </p:spPr>
        <p:txBody>
          <a:bodyPr anchor="t" rtlCol="false" tIns="0" lIns="0" bIns="0" rIns="0">
            <a:spAutoFit/>
          </a:bodyPr>
          <a:lstStyle/>
          <a:p>
            <a:pPr algn="just">
              <a:lnSpc>
                <a:spcPts val="3359"/>
              </a:lnSpc>
            </a:pPr>
            <a:r>
              <a:rPr lang="en-US" sz="1999">
                <a:solidFill>
                  <a:srgbClr val="FFFFFF"/>
                </a:solidFill>
                <a:latin typeface="Arial"/>
                <a:ea typeface="Arial"/>
                <a:cs typeface="Arial"/>
                <a:sym typeface="Arial"/>
              </a:rPr>
              <a:t>Supplier Concentration: In 2024, Vietnam is the second-largest coffee supplier to the UK (Vietnamnews 2024). The UK boasts more than 650 coffee roasters of varying sizes and expertise, resulting in a competitive supplier landscape (Bellis 2024).</a:t>
            </a:r>
          </a:p>
          <a:p>
            <a:pPr algn="just">
              <a:lnSpc>
                <a:spcPts val="3359"/>
              </a:lnSpc>
            </a:pPr>
            <a:r>
              <a:rPr lang="en-US" sz="1999">
                <a:solidFill>
                  <a:srgbClr val="FFFFFF"/>
                </a:solidFill>
                <a:latin typeface="Arial"/>
                <a:ea typeface="Arial"/>
                <a:cs typeface="Arial"/>
                <a:sym typeface="Arial"/>
              </a:rPr>
              <a:t>Unique Ingredients: If Cộng Cà Phê uses specific Vietnamese coffee or unique ingredients, supplier power may slightly increase, particularly if those suppliers are limited.</a:t>
            </a:r>
          </a:p>
          <a:p>
            <a:pPr algn="just">
              <a:lnSpc>
                <a:spcPts val="3359"/>
              </a:lnSpc>
            </a:pPr>
            <a:r>
              <a:rPr lang="en-US" sz="1999">
                <a:solidFill>
                  <a:srgbClr val="FFFFFF"/>
                </a:solidFill>
                <a:latin typeface="Arial"/>
                <a:ea typeface="Arial"/>
                <a:cs typeface="Arial"/>
                <a:sym typeface="Arial"/>
              </a:rPr>
              <a:t>Switching Costs: While switching suppliers can involve costs due to specific contracts or quality standards, these are generally manageable, keeping supplier power relatively low.</a:t>
            </a:r>
          </a:p>
        </p:txBody>
      </p:sp>
      <p:sp>
        <p:nvSpPr>
          <p:cNvPr name="Freeform 7" id="7"/>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5"/>
            <a:stretch>
              <a:fillRect l="0" t="0" r="0" b="0"/>
            </a:stretch>
          </a:blipFill>
        </p:spPr>
      </p:sp>
      <p:sp>
        <p:nvSpPr>
          <p:cNvPr name="Freeform 8" id="8"/>
          <p:cNvSpPr/>
          <p:nvPr/>
        </p:nvSpPr>
        <p:spPr>
          <a:xfrm flipH="false" flipV="false" rot="-7797717">
            <a:off x="7010631" y="825454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5"/>
            <a:stretch>
              <a:fillRect l="0" t="0" r="0" b="0"/>
            </a:stretch>
          </a:blipFill>
        </p:spPr>
      </p:sp>
      <p:sp>
        <p:nvSpPr>
          <p:cNvPr name="Freeform 9" id="9"/>
          <p:cNvSpPr/>
          <p:nvPr/>
        </p:nvSpPr>
        <p:spPr>
          <a:xfrm flipH="false" flipV="false" rot="-7797717">
            <a:off x="2629268" y="-936785"/>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5"/>
            <a:stretch>
              <a:fillRect l="0" t="0" r="0" b="0"/>
            </a:stretch>
          </a:blipFill>
        </p:spPr>
      </p:sp>
      <p:sp>
        <p:nvSpPr>
          <p:cNvPr name="TextBox 10" id="10"/>
          <p:cNvSpPr txBox="true"/>
          <p:nvPr/>
        </p:nvSpPr>
        <p:spPr>
          <a:xfrm rot="0">
            <a:off x="12411968" y="8831241"/>
            <a:ext cx="4847332" cy="387282"/>
          </a:xfrm>
          <a:prstGeom prst="rect">
            <a:avLst/>
          </a:prstGeom>
        </p:spPr>
        <p:txBody>
          <a:bodyPr anchor="t" rtlCol="false" tIns="0" lIns="0" bIns="0" rIns="0">
            <a:spAutoFit/>
          </a:bodyPr>
          <a:lstStyle/>
          <a:p>
            <a:pPr algn="ctr">
              <a:lnSpc>
                <a:spcPts val="2803"/>
              </a:lnSpc>
              <a:spcBef>
                <a:spcPct val="0"/>
              </a:spcBef>
            </a:pPr>
            <a:r>
              <a:rPr lang="en-US" sz="2002">
                <a:solidFill>
                  <a:srgbClr val="FFFFFF"/>
                </a:solidFill>
                <a:latin typeface="Arial"/>
                <a:ea typeface="Arial"/>
                <a:cs typeface="Arial"/>
                <a:sym typeface="Arial"/>
              </a:rPr>
              <a:t>Porter’s 5 Forces Framework (Porter 1980)</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25E1A"/>
        </a:solidFill>
      </p:bgPr>
    </p:bg>
    <p:spTree>
      <p:nvGrpSpPr>
        <p:cNvPr id="1" name=""/>
        <p:cNvGrpSpPr/>
        <p:nvPr/>
      </p:nvGrpSpPr>
      <p:grpSpPr>
        <a:xfrm>
          <a:off x="0" y="0"/>
          <a:ext cx="0" cy="0"/>
          <a:chOff x="0" y="0"/>
          <a:chExt cx="0" cy="0"/>
        </a:xfrm>
      </p:grpSpPr>
      <p:sp>
        <p:nvSpPr>
          <p:cNvPr name="Freeform 2" id="2"/>
          <p:cNvSpPr/>
          <p:nvPr/>
        </p:nvSpPr>
        <p:spPr>
          <a:xfrm flipH="true" flipV="false" rot="4677655">
            <a:off x="-1081454" y="7029926"/>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76227" y="1634526"/>
            <a:ext cx="4986543" cy="26352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Garet Bold"/>
                <a:ea typeface="Garet Bold"/>
                <a:cs typeface="Garet Bold"/>
                <a:sym typeface="Garet Bold"/>
              </a:rPr>
              <a:t>Bargaining Power of Buyers : High</a:t>
            </a:r>
          </a:p>
        </p:txBody>
      </p:sp>
      <p:grpSp>
        <p:nvGrpSpPr>
          <p:cNvPr name="Group 4" id="4"/>
          <p:cNvGrpSpPr/>
          <p:nvPr/>
        </p:nvGrpSpPr>
        <p:grpSpPr>
          <a:xfrm rot="0">
            <a:off x="8171198" y="0"/>
            <a:ext cx="10826757" cy="4269776"/>
            <a:chOff x="0" y="0"/>
            <a:chExt cx="1677348" cy="661500"/>
          </a:xfrm>
        </p:grpSpPr>
        <p:sp>
          <p:nvSpPr>
            <p:cNvPr name="Freeform 5" id="5"/>
            <p:cNvSpPr/>
            <p:nvPr/>
          </p:nvSpPr>
          <p:spPr>
            <a:xfrm flipH="false" flipV="false" rot="0">
              <a:off x="0" y="0"/>
              <a:ext cx="1677348" cy="661500"/>
            </a:xfrm>
            <a:custGeom>
              <a:avLst/>
              <a:gdLst/>
              <a:ahLst/>
              <a:cxnLst/>
              <a:rect r="r" b="b" t="t" l="l"/>
              <a:pathLst>
                <a:path h="661500" w="1677348">
                  <a:moveTo>
                    <a:pt x="0" y="0"/>
                  </a:moveTo>
                  <a:lnTo>
                    <a:pt x="1677348" y="0"/>
                  </a:lnTo>
                  <a:lnTo>
                    <a:pt x="1677348" y="661500"/>
                  </a:lnTo>
                  <a:lnTo>
                    <a:pt x="0" y="661500"/>
                  </a:lnTo>
                  <a:close/>
                </a:path>
              </a:pathLst>
            </a:custGeom>
            <a:blipFill>
              <a:blip r:embed="rId4"/>
              <a:stretch>
                <a:fillRect l="0" t="-28836" r="0" b="-28836"/>
              </a:stretch>
            </a:blipFill>
          </p:spPr>
        </p:sp>
      </p:grpSp>
      <p:sp>
        <p:nvSpPr>
          <p:cNvPr name="TextBox 6" id="6"/>
          <p:cNvSpPr txBox="true"/>
          <p:nvPr/>
        </p:nvSpPr>
        <p:spPr>
          <a:xfrm rot="0">
            <a:off x="1676227" y="4957741"/>
            <a:ext cx="12152236" cy="3197225"/>
          </a:xfrm>
          <a:prstGeom prst="rect">
            <a:avLst/>
          </a:prstGeom>
        </p:spPr>
        <p:txBody>
          <a:bodyPr anchor="t" rtlCol="false" tIns="0" lIns="0" bIns="0" rIns="0">
            <a:spAutoFit/>
          </a:bodyPr>
          <a:lstStyle/>
          <a:p>
            <a:pPr algn="just">
              <a:lnSpc>
                <a:spcPts val="2799"/>
              </a:lnSpc>
            </a:pPr>
            <a:r>
              <a:rPr lang="en-US" sz="1999">
                <a:solidFill>
                  <a:srgbClr val="FFFFFF"/>
                </a:solidFill>
                <a:latin typeface="Arial"/>
                <a:ea typeface="Arial"/>
                <a:cs typeface="Arial"/>
                <a:sym typeface="Arial"/>
              </a:rPr>
              <a:t>Consumer Choice: The UK market has a plethora of coffee shops, giving consumers a wide range of options. This high level of choice increases buyer power.  </a:t>
            </a:r>
          </a:p>
          <a:p>
            <a:pPr algn="just">
              <a:lnSpc>
                <a:spcPts val="2799"/>
              </a:lnSpc>
            </a:pPr>
            <a:r>
              <a:rPr lang="en-US" sz="1999">
                <a:solidFill>
                  <a:srgbClr val="FFFFFF"/>
                </a:solidFill>
                <a:latin typeface="Arial"/>
                <a:ea typeface="Arial"/>
                <a:cs typeface="Arial"/>
                <a:sym typeface="Arial"/>
              </a:rPr>
              <a:t>  </a:t>
            </a:r>
          </a:p>
          <a:p>
            <a:pPr algn="just">
              <a:lnSpc>
                <a:spcPts val="2799"/>
              </a:lnSpc>
            </a:pPr>
            <a:r>
              <a:rPr lang="en-US" sz="1999">
                <a:solidFill>
                  <a:srgbClr val="FFFFFF"/>
                </a:solidFill>
                <a:latin typeface="Arial"/>
                <a:ea typeface="Arial"/>
                <a:cs typeface="Arial"/>
                <a:sym typeface="Arial"/>
              </a:rPr>
              <a:t>Price Sensitivity: While some consumers are willing to pay a premium for specialty coffee, others are more price-sensitive, especially during economic downturns.  </a:t>
            </a:r>
          </a:p>
          <a:p>
            <a:pPr algn="just">
              <a:lnSpc>
                <a:spcPts val="2799"/>
              </a:lnSpc>
            </a:pPr>
            <a:r>
              <a:rPr lang="en-US" sz="1999">
                <a:solidFill>
                  <a:srgbClr val="FFFFFF"/>
                </a:solidFill>
                <a:latin typeface="Arial"/>
                <a:ea typeface="Arial"/>
                <a:cs typeface="Arial"/>
                <a:sym typeface="Arial"/>
              </a:rPr>
              <a:t>  </a:t>
            </a:r>
          </a:p>
          <a:p>
            <a:pPr algn="just">
              <a:lnSpc>
                <a:spcPts val="2799"/>
              </a:lnSpc>
            </a:pPr>
            <a:r>
              <a:rPr lang="en-US" sz="1999">
                <a:solidFill>
                  <a:srgbClr val="FFFFFF"/>
                </a:solidFill>
                <a:latin typeface="Arial"/>
                <a:ea typeface="Arial"/>
                <a:cs typeface="Arial"/>
                <a:sym typeface="Arial"/>
              </a:rPr>
              <a:t>Brand Loyalty: Established brands may have loyal customers, but there’s also a growing trend towards unique and independent cafes, which Cộng Cà Phê could leverage.  </a:t>
            </a:r>
          </a:p>
          <a:p>
            <a:pPr algn="just">
              <a:lnSpc>
                <a:spcPts val="2799"/>
              </a:lnSpc>
              <a:spcBef>
                <a:spcPct val="0"/>
              </a:spcBef>
            </a:pPr>
            <a:r>
              <a:rPr lang="en-US" sz="1999">
                <a:solidFill>
                  <a:srgbClr val="FFFFFF"/>
                </a:solidFill>
                <a:latin typeface="Arial"/>
                <a:ea typeface="Arial"/>
                <a:cs typeface="Arial"/>
                <a:sym typeface="Arial"/>
              </a:rPr>
              <a:t> </a:t>
            </a:r>
          </a:p>
        </p:txBody>
      </p:sp>
      <p:sp>
        <p:nvSpPr>
          <p:cNvPr name="Freeform 7" id="7"/>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5"/>
            <a:stretch>
              <a:fillRect l="0" t="0" r="0" b="0"/>
            </a:stretch>
          </a:blipFill>
        </p:spPr>
      </p:sp>
      <p:sp>
        <p:nvSpPr>
          <p:cNvPr name="Freeform 8" id="8"/>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5"/>
            <a:stretch>
              <a:fillRect l="0" t="0" r="0" b="0"/>
            </a:stretch>
          </a:blipFill>
        </p:spPr>
      </p:sp>
      <p:sp>
        <p:nvSpPr>
          <p:cNvPr name="TextBox 9" id="9"/>
          <p:cNvSpPr txBox="true"/>
          <p:nvPr/>
        </p:nvSpPr>
        <p:spPr>
          <a:xfrm rot="0">
            <a:off x="12411968" y="8831241"/>
            <a:ext cx="4847332" cy="387282"/>
          </a:xfrm>
          <a:prstGeom prst="rect">
            <a:avLst/>
          </a:prstGeom>
        </p:spPr>
        <p:txBody>
          <a:bodyPr anchor="t" rtlCol="false" tIns="0" lIns="0" bIns="0" rIns="0">
            <a:spAutoFit/>
          </a:bodyPr>
          <a:lstStyle/>
          <a:p>
            <a:pPr algn="ctr">
              <a:lnSpc>
                <a:spcPts val="2803"/>
              </a:lnSpc>
              <a:spcBef>
                <a:spcPct val="0"/>
              </a:spcBef>
            </a:pPr>
            <a:r>
              <a:rPr lang="en-US" sz="2002">
                <a:solidFill>
                  <a:srgbClr val="FFFFFF"/>
                </a:solidFill>
                <a:latin typeface="Arial"/>
                <a:ea typeface="Arial"/>
                <a:cs typeface="Arial"/>
                <a:sym typeface="Arial"/>
              </a:rPr>
              <a:t>Porter’s 5 Forces Framework (Porter 1980)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1856647">
            <a:off x="15510581" y="514907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10607" y="3273438"/>
            <a:ext cx="10788401" cy="4939284"/>
          </a:xfrm>
          <a:prstGeom prst="rect">
            <a:avLst/>
          </a:prstGeom>
        </p:spPr>
        <p:txBody>
          <a:bodyPr anchor="t" rtlCol="false" tIns="0" lIns="0" bIns="0" rIns="0">
            <a:spAutoFit/>
          </a:bodyPr>
          <a:lstStyle/>
          <a:p>
            <a:pPr algn="just">
              <a:lnSpc>
                <a:spcPts val="3527"/>
              </a:lnSpc>
            </a:pPr>
            <a:r>
              <a:rPr lang="en-US" sz="2099">
                <a:solidFill>
                  <a:srgbClr val="0F0E0E"/>
                </a:solidFill>
                <a:latin typeface="Arial"/>
                <a:ea typeface="Arial"/>
                <a:cs typeface="Arial"/>
                <a:sym typeface="Arial"/>
              </a:rPr>
              <a:t>Alternative Beverages: Consumers can easily switch to alternatives like tea or decaffeinated coffee; 63% of survey respondents regularly consume both (Statista 2021). These options cater to diverse preferences while providing viable substitutes for Vietnamese coffee.</a:t>
            </a:r>
          </a:p>
          <a:p>
            <a:pPr algn="just">
              <a:lnSpc>
                <a:spcPts val="3527"/>
              </a:lnSpc>
            </a:pPr>
          </a:p>
          <a:p>
            <a:pPr algn="just">
              <a:lnSpc>
                <a:spcPts val="3527"/>
              </a:lnSpc>
            </a:pPr>
            <a:r>
              <a:rPr lang="en-US" sz="2099">
                <a:solidFill>
                  <a:srgbClr val="0F0E0E"/>
                </a:solidFill>
                <a:latin typeface="Arial"/>
                <a:ea typeface="Arial"/>
                <a:cs typeface="Arial"/>
                <a:sym typeface="Arial"/>
              </a:rPr>
              <a:t>Low switching costs in coffee due to low prices, abundant options, and numerous cafés enable easy brand transitions without loyalty constraints.</a:t>
            </a:r>
          </a:p>
          <a:p>
            <a:pPr algn="just">
              <a:lnSpc>
                <a:spcPts val="3527"/>
              </a:lnSpc>
            </a:pPr>
          </a:p>
          <a:p>
            <a:pPr algn="just">
              <a:lnSpc>
                <a:spcPts val="3527"/>
              </a:lnSpc>
            </a:pPr>
            <a:r>
              <a:rPr lang="en-US" sz="2099">
                <a:solidFill>
                  <a:srgbClr val="0F0E0E"/>
                </a:solidFill>
                <a:latin typeface="Arial"/>
                <a:ea typeface="Arial"/>
                <a:cs typeface="Arial"/>
                <a:sym typeface="Arial"/>
              </a:rPr>
              <a:t>Differentiation through Experience: Cộng Cà Phê’s unique ambiance, shaped by retro Vietnamese decor, offers a distinctive experience that is difficult to replicate, reducing substitution likelihood.</a:t>
            </a:r>
          </a:p>
        </p:txBody>
      </p:sp>
      <p:sp>
        <p:nvSpPr>
          <p:cNvPr name="Freeform 7" id="7"/>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5"/>
            <a:stretch>
              <a:fillRect l="0" t="0" r="0" b="0"/>
            </a:stretch>
          </a:blipFill>
        </p:spPr>
      </p:sp>
      <p:sp>
        <p:nvSpPr>
          <p:cNvPr name="Freeform 8" id="8"/>
          <p:cNvSpPr/>
          <p:nvPr/>
        </p:nvSpPr>
        <p:spPr>
          <a:xfrm flipH="false" flipV="false" rot="0">
            <a:off x="13383755" y="1265644"/>
            <a:ext cx="4904245" cy="6902670"/>
          </a:xfrm>
          <a:custGeom>
            <a:avLst/>
            <a:gdLst/>
            <a:ahLst/>
            <a:cxnLst/>
            <a:rect r="r" b="b" t="t" l="l"/>
            <a:pathLst>
              <a:path h="6902670" w="4904245">
                <a:moveTo>
                  <a:pt x="0" y="0"/>
                </a:moveTo>
                <a:lnTo>
                  <a:pt x="4904245" y="0"/>
                </a:lnTo>
                <a:lnTo>
                  <a:pt x="4904245" y="6902670"/>
                </a:lnTo>
                <a:lnTo>
                  <a:pt x="0" y="6902670"/>
                </a:lnTo>
                <a:lnTo>
                  <a:pt x="0" y="0"/>
                </a:lnTo>
                <a:close/>
              </a:path>
            </a:pathLst>
          </a:custGeom>
          <a:blipFill>
            <a:blip r:embed="rId6"/>
            <a:stretch>
              <a:fillRect l="0" t="0" r="0" b="0"/>
            </a:stretch>
          </a:blipFill>
        </p:spPr>
      </p:sp>
      <p:sp>
        <p:nvSpPr>
          <p:cNvPr name="TextBox 9" id="9"/>
          <p:cNvSpPr txBox="true"/>
          <p:nvPr/>
        </p:nvSpPr>
        <p:spPr>
          <a:xfrm rot="0">
            <a:off x="1610607" y="1160869"/>
            <a:ext cx="10373639" cy="1749425"/>
          </a:xfrm>
          <a:prstGeom prst="rect">
            <a:avLst/>
          </a:prstGeom>
        </p:spPr>
        <p:txBody>
          <a:bodyPr anchor="t" rtlCol="false" tIns="0" lIns="0" bIns="0" rIns="0">
            <a:spAutoFit/>
          </a:bodyPr>
          <a:lstStyle/>
          <a:p>
            <a:pPr algn="just">
              <a:lnSpc>
                <a:spcPts val="7000"/>
              </a:lnSpc>
              <a:spcBef>
                <a:spcPct val="0"/>
              </a:spcBef>
            </a:pPr>
            <a:r>
              <a:rPr lang="en-US" b="true" sz="5000">
                <a:solidFill>
                  <a:srgbClr val="B35D34"/>
                </a:solidFill>
                <a:latin typeface="Garet Bold"/>
                <a:ea typeface="Garet Bold"/>
                <a:cs typeface="Garet Bold"/>
                <a:sym typeface="Garet Bold"/>
              </a:rPr>
              <a:t>Threat of Substitute Products: Moderate</a:t>
            </a:r>
            <a:r>
              <a:rPr lang="en-US" b="true" sz="5000">
                <a:solidFill>
                  <a:srgbClr val="B35D34"/>
                </a:solidFill>
                <a:latin typeface="Garet Bold"/>
                <a:ea typeface="Garet Bold"/>
                <a:cs typeface="Garet Bold"/>
                <a:sym typeface="Garet Bold"/>
              </a:rPr>
              <a:t> </a:t>
            </a:r>
          </a:p>
        </p:txBody>
      </p:sp>
      <p:sp>
        <p:nvSpPr>
          <p:cNvPr name="TextBox 10" id="10"/>
          <p:cNvSpPr txBox="true"/>
          <p:nvPr/>
        </p:nvSpPr>
        <p:spPr>
          <a:xfrm rot="0">
            <a:off x="12329336" y="639039"/>
            <a:ext cx="4847332" cy="387282"/>
          </a:xfrm>
          <a:prstGeom prst="rect">
            <a:avLst/>
          </a:prstGeom>
        </p:spPr>
        <p:txBody>
          <a:bodyPr anchor="t" rtlCol="false" tIns="0" lIns="0" bIns="0" rIns="0">
            <a:spAutoFit/>
          </a:bodyPr>
          <a:lstStyle/>
          <a:p>
            <a:pPr algn="ctr">
              <a:lnSpc>
                <a:spcPts val="2803"/>
              </a:lnSpc>
              <a:spcBef>
                <a:spcPct val="0"/>
              </a:spcBef>
            </a:pPr>
            <a:r>
              <a:rPr lang="en-US" sz="2002">
                <a:solidFill>
                  <a:srgbClr val="000000"/>
                </a:solidFill>
                <a:latin typeface="Arial"/>
                <a:ea typeface="Arial"/>
                <a:cs typeface="Arial"/>
                <a:sym typeface="Arial"/>
              </a:rPr>
              <a:t>Porter’s 5 Forces Framework (Porter 1980)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25E1A"/>
        </a:solidFill>
      </p:bgPr>
    </p:bg>
    <p:spTree>
      <p:nvGrpSpPr>
        <p:cNvPr id="1" name=""/>
        <p:cNvGrpSpPr/>
        <p:nvPr/>
      </p:nvGrpSpPr>
      <p:grpSpPr>
        <a:xfrm>
          <a:off x="0" y="0"/>
          <a:ext cx="0" cy="0"/>
          <a:chOff x="0" y="0"/>
          <a:chExt cx="0" cy="0"/>
        </a:xfrm>
      </p:grpSpPr>
      <p:sp>
        <p:nvSpPr>
          <p:cNvPr name="Freeform 2" id="2"/>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537681">
            <a:off x="13782279" y="-2433789"/>
            <a:ext cx="4220308" cy="4114800"/>
          </a:xfrm>
          <a:custGeom>
            <a:avLst/>
            <a:gdLst/>
            <a:ahLst/>
            <a:cxnLst/>
            <a:rect r="r" b="b" t="t" l="l"/>
            <a:pathLst>
              <a:path h="4114800" w="4220308">
                <a:moveTo>
                  <a:pt x="4220307" y="0"/>
                </a:moveTo>
                <a:lnTo>
                  <a:pt x="0" y="0"/>
                </a:lnTo>
                <a:lnTo>
                  <a:pt x="0" y="4114800"/>
                </a:lnTo>
                <a:lnTo>
                  <a:pt x="4220307" y="4114800"/>
                </a:lnTo>
                <a:lnTo>
                  <a:pt x="42203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4"/>
            <a:stretch>
              <a:fillRect l="0" t="0" r="0" b="0"/>
            </a:stretch>
          </a:blipFill>
        </p:spPr>
      </p:sp>
      <p:sp>
        <p:nvSpPr>
          <p:cNvPr name="Freeform 5" id="5"/>
          <p:cNvSpPr/>
          <p:nvPr/>
        </p:nvSpPr>
        <p:spPr>
          <a:xfrm flipH="false" flipV="false" rot="-7797717">
            <a:off x="17273636" y="4957041"/>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4"/>
            <a:stretch>
              <a:fillRect l="0" t="0" r="0" b="0"/>
            </a:stretch>
          </a:blipFill>
        </p:spPr>
      </p:sp>
      <p:sp>
        <p:nvSpPr>
          <p:cNvPr name="Freeform 6" id="6"/>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4"/>
            <a:stretch>
              <a:fillRect l="0" t="0" r="0" b="0"/>
            </a:stretch>
          </a:blipFill>
        </p:spPr>
      </p:sp>
      <p:sp>
        <p:nvSpPr>
          <p:cNvPr name="Freeform 7" id="7"/>
          <p:cNvSpPr/>
          <p:nvPr/>
        </p:nvSpPr>
        <p:spPr>
          <a:xfrm flipH="false" flipV="false" rot="0">
            <a:off x="385746" y="5143500"/>
            <a:ext cx="4033304" cy="3718933"/>
          </a:xfrm>
          <a:custGeom>
            <a:avLst/>
            <a:gdLst/>
            <a:ahLst/>
            <a:cxnLst/>
            <a:rect r="r" b="b" t="t" l="l"/>
            <a:pathLst>
              <a:path h="3718933" w="4033304">
                <a:moveTo>
                  <a:pt x="0" y="0"/>
                </a:moveTo>
                <a:lnTo>
                  <a:pt x="4033304" y="0"/>
                </a:lnTo>
                <a:lnTo>
                  <a:pt x="4033304" y="3718933"/>
                </a:lnTo>
                <a:lnTo>
                  <a:pt x="0" y="3718933"/>
                </a:lnTo>
                <a:lnTo>
                  <a:pt x="0" y="0"/>
                </a:lnTo>
                <a:close/>
              </a:path>
            </a:pathLst>
          </a:custGeom>
          <a:blipFill>
            <a:blip r:embed="rId5"/>
            <a:stretch>
              <a:fillRect l="0" t="0" r="0" b="0"/>
            </a:stretch>
          </a:blipFill>
        </p:spPr>
      </p:sp>
      <p:sp>
        <p:nvSpPr>
          <p:cNvPr name="TextBox 8" id="8"/>
          <p:cNvSpPr txBox="true"/>
          <p:nvPr/>
        </p:nvSpPr>
        <p:spPr>
          <a:xfrm rot="0">
            <a:off x="1347425" y="2413072"/>
            <a:ext cx="4895583" cy="1164537"/>
          </a:xfrm>
          <a:prstGeom prst="rect">
            <a:avLst/>
          </a:prstGeom>
        </p:spPr>
        <p:txBody>
          <a:bodyPr anchor="t" rtlCol="false" tIns="0" lIns="0" bIns="0" rIns="0">
            <a:spAutoFit/>
          </a:bodyPr>
          <a:lstStyle/>
          <a:p>
            <a:pPr algn="l">
              <a:lnSpc>
                <a:spcPts val="9312"/>
              </a:lnSpc>
              <a:spcBef>
                <a:spcPct val="0"/>
              </a:spcBef>
            </a:pPr>
            <a:r>
              <a:rPr lang="en-US" b="true" sz="6652">
                <a:solidFill>
                  <a:srgbClr val="FFFFFF"/>
                </a:solidFill>
                <a:latin typeface="Arimo Bold"/>
                <a:ea typeface="Arimo Bold"/>
                <a:cs typeface="Arimo Bold"/>
                <a:sym typeface="Arimo Bold"/>
              </a:rPr>
              <a:t>Contents</a:t>
            </a:r>
          </a:p>
        </p:txBody>
      </p:sp>
      <p:sp>
        <p:nvSpPr>
          <p:cNvPr name="TextBox 9" id="9"/>
          <p:cNvSpPr txBox="true"/>
          <p:nvPr/>
        </p:nvSpPr>
        <p:spPr>
          <a:xfrm rot="0">
            <a:off x="8514858" y="2695618"/>
            <a:ext cx="6593783" cy="524449"/>
          </a:xfrm>
          <a:prstGeom prst="rect">
            <a:avLst/>
          </a:prstGeom>
        </p:spPr>
        <p:txBody>
          <a:bodyPr anchor="t" rtlCol="false" tIns="0" lIns="0" bIns="0" rIns="0">
            <a:spAutoFit/>
          </a:bodyPr>
          <a:lstStyle/>
          <a:p>
            <a:pPr algn="l">
              <a:lnSpc>
                <a:spcPts val="4168"/>
              </a:lnSpc>
              <a:spcBef>
                <a:spcPct val="0"/>
              </a:spcBef>
            </a:pPr>
            <a:r>
              <a:rPr lang="en-US" b="true" sz="2977">
                <a:solidFill>
                  <a:srgbClr val="FFFFFF"/>
                </a:solidFill>
                <a:latin typeface="Arimo Bold"/>
                <a:ea typeface="Arimo Bold"/>
                <a:cs typeface="Arimo Bold"/>
                <a:sym typeface="Arimo Bold"/>
              </a:rPr>
              <a:t>Company Analysis</a:t>
            </a:r>
          </a:p>
        </p:txBody>
      </p:sp>
      <p:sp>
        <p:nvSpPr>
          <p:cNvPr name="TextBox 10" id="10"/>
          <p:cNvSpPr txBox="true"/>
          <p:nvPr/>
        </p:nvSpPr>
        <p:spPr>
          <a:xfrm rot="0">
            <a:off x="8514858" y="3854434"/>
            <a:ext cx="6593783" cy="1048324"/>
          </a:xfrm>
          <a:prstGeom prst="rect">
            <a:avLst/>
          </a:prstGeom>
        </p:spPr>
        <p:txBody>
          <a:bodyPr anchor="t" rtlCol="false" tIns="0" lIns="0" bIns="0" rIns="0">
            <a:spAutoFit/>
          </a:bodyPr>
          <a:lstStyle/>
          <a:p>
            <a:pPr algn="l">
              <a:lnSpc>
                <a:spcPts val="4168"/>
              </a:lnSpc>
              <a:spcBef>
                <a:spcPct val="0"/>
              </a:spcBef>
            </a:pPr>
            <a:r>
              <a:rPr lang="en-US" b="true" sz="2977">
                <a:solidFill>
                  <a:srgbClr val="FFFFFF"/>
                </a:solidFill>
                <a:latin typeface="Arimo Bold"/>
                <a:ea typeface="Arimo Bold"/>
                <a:cs typeface="Arimo Bold"/>
                <a:sym typeface="Arimo Bold"/>
              </a:rPr>
              <a:t>Macro-environment Analysis of UK market</a:t>
            </a:r>
          </a:p>
        </p:txBody>
      </p:sp>
      <p:sp>
        <p:nvSpPr>
          <p:cNvPr name="TextBox 11" id="11"/>
          <p:cNvSpPr txBox="true"/>
          <p:nvPr/>
        </p:nvSpPr>
        <p:spPr>
          <a:xfrm rot="0">
            <a:off x="8514858" y="5674955"/>
            <a:ext cx="6593783" cy="1048324"/>
          </a:xfrm>
          <a:prstGeom prst="rect">
            <a:avLst/>
          </a:prstGeom>
        </p:spPr>
        <p:txBody>
          <a:bodyPr anchor="t" rtlCol="false" tIns="0" lIns="0" bIns="0" rIns="0">
            <a:spAutoFit/>
          </a:bodyPr>
          <a:lstStyle/>
          <a:p>
            <a:pPr algn="l">
              <a:lnSpc>
                <a:spcPts val="4168"/>
              </a:lnSpc>
              <a:spcBef>
                <a:spcPct val="0"/>
              </a:spcBef>
            </a:pPr>
            <a:r>
              <a:rPr lang="en-US" b="true" sz="2977">
                <a:solidFill>
                  <a:srgbClr val="FFFFFF"/>
                </a:solidFill>
                <a:latin typeface="Arimo Bold"/>
                <a:ea typeface="Arimo Bold"/>
                <a:cs typeface="Arimo Bold"/>
                <a:sym typeface="Arimo Bold"/>
              </a:rPr>
              <a:t>Out-of-home Coffee Industry Analysis</a:t>
            </a:r>
          </a:p>
        </p:txBody>
      </p:sp>
      <p:sp>
        <p:nvSpPr>
          <p:cNvPr name="TextBox 12" id="12"/>
          <p:cNvSpPr txBox="true"/>
          <p:nvPr/>
        </p:nvSpPr>
        <p:spPr>
          <a:xfrm rot="0">
            <a:off x="8514858" y="7428667"/>
            <a:ext cx="6593783" cy="1048324"/>
          </a:xfrm>
          <a:prstGeom prst="rect">
            <a:avLst/>
          </a:prstGeom>
        </p:spPr>
        <p:txBody>
          <a:bodyPr anchor="t" rtlCol="false" tIns="0" lIns="0" bIns="0" rIns="0">
            <a:spAutoFit/>
          </a:bodyPr>
          <a:lstStyle/>
          <a:p>
            <a:pPr algn="l">
              <a:lnSpc>
                <a:spcPts val="4168"/>
              </a:lnSpc>
              <a:spcBef>
                <a:spcPct val="0"/>
              </a:spcBef>
            </a:pPr>
            <a:r>
              <a:rPr lang="en-US" b="true" sz="2977">
                <a:solidFill>
                  <a:srgbClr val="FFFFFF"/>
                </a:solidFill>
                <a:latin typeface="Arimo Bold"/>
                <a:ea typeface="Arimo Bold"/>
                <a:cs typeface="Arimo Bold"/>
                <a:sym typeface="Arimo Bold"/>
              </a:rPr>
              <a:t>Strategic recommendations to enter UK market </a:t>
            </a:r>
          </a:p>
        </p:txBody>
      </p:sp>
      <p:sp>
        <p:nvSpPr>
          <p:cNvPr name="TextBox 13" id="13"/>
          <p:cNvSpPr txBox="true"/>
          <p:nvPr/>
        </p:nvSpPr>
        <p:spPr>
          <a:xfrm rot="0">
            <a:off x="7282819" y="2134079"/>
            <a:ext cx="968226" cy="1151654"/>
          </a:xfrm>
          <a:prstGeom prst="rect">
            <a:avLst/>
          </a:prstGeom>
        </p:spPr>
        <p:txBody>
          <a:bodyPr anchor="t" rtlCol="false" tIns="0" lIns="0" bIns="0" rIns="0">
            <a:spAutoFit/>
          </a:bodyPr>
          <a:lstStyle/>
          <a:p>
            <a:pPr algn="just">
              <a:lnSpc>
                <a:spcPts val="9498"/>
              </a:lnSpc>
              <a:spcBef>
                <a:spcPct val="0"/>
              </a:spcBef>
            </a:pPr>
            <a:r>
              <a:rPr lang="en-US" b="true" sz="6784">
                <a:solidFill>
                  <a:srgbClr val="FFFFFF"/>
                </a:solidFill>
                <a:latin typeface="Playfair Display Bold"/>
                <a:ea typeface="Playfair Display Bold"/>
                <a:cs typeface="Playfair Display Bold"/>
                <a:sym typeface="Playfair Display Bold"/>
              </a:rPr>
              <a:t>1.</a:t>
            </a:r>
          </a:p>
        </p:txBody>
      </p:sp>
      <p:sp>
        <p:nvSpPr>
          <p:cNvPr name="TextBox 14" id="14"/>
          <p:cNvSpPr txBox="true"/>
          <p:nvPr/>
        </p:nvSpPr>
        <p:spPr>
          <a:xfrm rot="0">
            <a:off x="7282819" y="3774709"/>
            <a:ext cx="1450511" cy="1151654"/>
          </a:xfrm>
          <a:prstGeom prst="rect">
            <a:avLst/>
          </a:prstGeom>
        </p:spPr>
        <p:txBody>
          <a:bodyPr anchor="t" rtlCol="false" tIns="0" lIns="0" bIns="0" rIns="0">
            <a:spAutoFit/>
          </a:bodyPr>
          <a:lstStyle/>
          <a:p>
            <a:pPr algn="just" marL="0" indent="0" lvl="0">
              <a:lnSpc>
                <a:spcPts val="9498"/>
              </a:lnSpc>
              <a:spcBef>
                <a:spcPct val="0"/>
              </a:spcBef>
            </a:pPr>
            <a:r>
              <a:rPr lang="en-US" b="true" sz="6784" strike="noStrike" u="none">
                <a:solidFill>
                  <a:srgbClr val="FFFFFF"/>
                </a:solidFill>
                <a:latin typeface="Playfair Display Bold"/>
                <a:ea typeface="Playfair Display Bold"/>
                <a:cs typeface="Playfair Display Bold"/>
                <a:sym typeface="Playfair Display Bold"/>
              </a:rPr>
              <a:t>2.</a:t>
            </a:r>
          </a:p>
        </p:txBody>
      </p:sp>
      <p:sp>
        <p:nvSpPr>
          <p:cNvPr name="TextBox 15" id="15"/>
          <p:cNvSpPr txBox="true"/>
          <p:nvPr/>
        </p:nvSpPr>
        <p:spPr>
          <a:xfrm rot="0">
            <a:off x="7282819" y="5431508"/>
            <a:ext cx="1232038" cy="1151654"/>
          </a:xfrm>
          <a:prstGeom prst="rect">
            <a:avLst/>
          </a:prstGeom>
        </p:spPr>
        <p:txBody>
          <a:bodyPr anchor="t" rtlCol="false" tIns="0" lIns="0" bIns="0" rIns="0">
            <a:spAutoFit/>
          </a:bodyPr>
          <a:lstStyle/>
          <a:p>
            <a:pPr algn="just" marL="0" indent="0" lvl="0">
              <a:lnSpc>
                <a:spcPts val="9498"/>
              </a:lnSpc>
              <a:spcBef>
                <a:spcPct val="0"/>
              </a:spcBef>
            </a:pPr>
            <a:r>
              <a:rPr lang="en-US" b="true" sz="6784" strike="noStrike" u="none">
                <a:solidFill>
                  <a:srgbClr val="FFFFFF"/>
                </a:solidFill>
                <a:latin typeface="Playfair Display Bold"/>
                <a:ea typeface="Playfair Display Bold"/>
                <a:cs typeface="Playfair Display Bold"/>
                <a:sym typeface="Playfair Display Bold"/>
              </a:rPr>
              <a:t>3.</a:t>
            </a:r>
          </a:p>
        </p:txBody>
      </p:sp>
      <p:sp>
        <p:nvSpPr>
          <p:cNvPr name="TextBox 16" id="16"/>
          <p:cNvSpPr txBox="true"/>
          <p:nvPr/>
        </p:nvSpPr>
        <p:spPr>
          <a:xfrm rot="0">
            <a:off x="7282819" y="7088308"/>
            <a:ext cx="2032635" cy="1151654"/>
          </a:xfrm>
          <a:prstGeom prst="rect">
            <a:avLst/>
          </a:prstGeom>
        </p:spPr>
        <p:txBody>
          <a:bodyPr anchor="t" rtlCol="false" tIns="0" lIns="0" bIns="0" rIns="0">
            <a:spAutoFit/>
          </a:bodyPr>
          <a:lstStyle/>
          <a:p>
            <a:pPr algn="just" marL="0" indent="0" lvl="0">
              <a:lnSpc>
                <a:spcPts val="9498"/>
              </a:lnSpc>
              <a:spcBef>
                <a:spcPct val="0"/>
              </a:spcBef>
            </a:pPr>
            <a:r>
              <a:rPr lang="en-US" b="true" sz="6784" strike="noStrike" u="none">
                <a:solidFill>
                  <a:srgbClr val="FFFFFF"/>
                </a:solidFill>
                <a:latin typeface="Playfair Display Bold"/>
                <a:ea typeface="Playfair Display Bold"/>
                <a:cs typeface="Playfair Display Bold"/>
                <a:sym typeface="Playfair Display Bold"/>
              </a:rPr>
              <a:t>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81093" y="3013865"/>
            <a:ext cx="8678046" cy="6158230"/>
          </a:xfrm>
          <a:prstGeom prst="rect">
            <a:avLst/>
          </a:prstGeom>
        </p:spPr>
        <p:txBody>
          <a:bodyPr anchor="t" rtlCol="false" tIns="0" lIns="0" bIns="0" rIns="0">
            <a:spAutoFit/>
          </a:bodyPr>
          <a:lstStyle/>
          <a:p>
            <a:pPr algn="just" marL="431799" indent="-215899" lvl="1">
              <a:lnSpc>
                <a:spcPts val="3259"/>
              </a:lnSpc>
              <a:buFont typeface="Arial"/>
              <a:buChar char="•"/>
            </a:pPr>
            <a:r>
              <a:rPr lang="en-US" sz="1999">
                <a:solidFill>
                  <a:srgbClr val="0F0E0E"/>
                </a:solidFill>
                <a:latin typeface="Arial"/>
                <a:ea typeface="Arial"/>
                <a:cs typeface="Arial"/>
                <a:sym typeface="Arial"/>
              </a:rPr>
              <a:t>Number of Competitors: There are 8,172 cafés and coffee shops in the UK (IBISWorld 2024), with the top three brands (Costa, Starbucks, Pret a Manger) holding 51.7% of the market, intensifying rivalry (Mintel 2024)</a:t>
            </a:r>
          </a:p>
          <a:p>
            <a:pPr algn="just" marL="431799" indent="-215899" lvl="1">
              <a:lnSpc>
                <a:spcPts val="3259"/>
              </a:lnSpc>
              <a:buFont typeface="Arial"/>
              <a:buChar char="•"/>
            </a:pPr>
            <a:r>
              <a:rPr lang="en-US" sz="1999">
                <a:solidFill>
                  <a:srgbClr val="0F0E0E"/>
                </a:solidFill>
                <a:latin typeface="Arial"/>
                <a:ea typeface="Arial"/>
                <a:cs typeface="Arial"/>
                <a:sym typeface="Arial"/>
              </a:rPr>
              <a:t>Industry Growth Rate: The market value rose to £9.7bn in 2023 and is projected to grow by 4% in 2024, indicating stable growth post-pandemic (Mintel 2024).</a:t>
            </a:r>
          </a:p>
          <a:p>
            <a:pPr algn="just" marL="431799" indent="-215899" lvl="1">
              <a:lnSpc>
                <a:spcPts val="3259"/>
              </a:lnSpc>
              <a:buFont typeface="Arial"/>
              <a:buChar char="•"/>
            </a:pPr>
            <a:r>
              <a:rPr lang="en-US" sz="1999">
                <a:solidFill>
                  <a:srgbClr val="0F0E0E"/>
                </a:solidFill>
                <a:latin typeface="Arial"/>
                <a:ea typeface="Arial"/>
                <a:cs typeface="Arial"/>
                <a:sym typeface="Arial"/>
              </a:rPr>
              <a:t>Low Fixed Costs: This flexibility allows competitors to operate with lower margins, increasing price competition.</a:t>
            </a:r>
          </a:p>
          <a:p>
            <a:pPr algn="just" marL="431799" indent="-215899" lvl="1">
              <a:lnSpc>
                <a:spcPts val="3259"/>
              </a:lnSpc>
              <a:buFont typeface="Arial"/>
              <a:buChar char="•"/>
            </a:pPr>
            <a:r>
              <a:rPr lang="en-US" sz="1999">
                <a:solidFill>
                  <a:srgbClr val="0F0E0E"/>
                </a:solidFill>
                <a:latin typeface="Arial"/>
                <a:ea typeface="Arial"/>
                <a:cs typeface="Arial"/>
                <a:sym typeface="Arial"/>
              </a:rPr>
              <a:t>Strategic Stakes of Rivals: Competing against large corporations can heighten rivalry due to their greater resources for marketing and innovation.</a:t>
            </a:r>
          </a:p>
          <a:p>
            <a:pPr algn="just" marL="431799" indent="-215899" lvl="1">
              <a:lnSpc>
                <a:spcPts val="3259"/>
              </a:lnSpc>
              <a:buFont typeface="Arial"/>
              <a:buChar char="•"/>
            </a:pPr>
            <a:r>
              <a:rPr lang="en-US" sz="1999">
                <a:solidFill>
                  <a:srgbClr val="0F0E0E"/>
                </a:solidFill>
                <a:latin typeface="Arial"/>
                <a:ea typeface="Arial"/>
                <a:cs typeface="Arial"/>
                <a:sym typeface="Arial"/>
              </a:rPr>
              <a:t>Product Differentiation: Cộng Cà Phê's unique Vietnamese coffee and cultural experience help mitigate competitive pressures and attract loyal customers, allowing for better pricing power.</a:t>
            </a:r>
          </a:p>
          <a:p>
            <a:pPr algn="just">
              <a:lnSpc>
                <a:spcPts val="3259"/>
              </a:lnSpc>
            </a:pPr>
          </a:p>
        </p:txBody>
      </p:sp>
      <p:sp>
        <p:nvSpPr>
          <p:cNvPr name="Freeform 7" id="7"/>
          <p:cNvSpPr/>
          <p:nvPr/>
        </p:nvSpPr>
        <p:spPr>
          <a:xfrm flipH="false" flipV="false" rot="-992471">
            <a:off x="327000" y="8803310"/>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5"/>
            <a:stretch>
              <a:fillRect l="0" t="0" r="0" b="0"/>
            </a:stretch>
          </a:blipFill>
        </p:spPr>
      </p:sp>
      <p:sp>
        <p:nvSpPr>
          <p:cNvPr name="Freeform 8" id="8"/>
          <p:cNvSpPr/>
          <p:nvPr/>
        </p:nvSpPr>
        <p:spPr>
          <a:xfrm flipH="false" flipV="false" rot="-7797717">
            <a:off x="17268639" y="731500"/>
            <a:ext cx="1406028" cy="2239051"/>
          </a:xfrm>
          <a:custGeom>
            <a:avLst/>
            <a:gdLst/>
            <a:ahLst/>
            <a:cxnLst/>
            <a:rect r="r" b="b" t="t" l="l"/>
            <a:pathLst>
              <a:path h="2239051" w="1406028">
                <a:moveTo>
                  <a:pt x="0" y="0"/>
                </a:moveTo>
                <a:lnTo>
                  <a:pt x="1406028" y="0"/>
                </a:lnTo>
                <a:lnTo>
                  <a:pt x="1406028" y="2239050"/>
                </a:lnTo>
                <a:lnTo>
                  <a:pt x="0" y="2239050"/>
                </a:lnTo>
                <a:lnTo>
                  <a:pt x="0" y="0"/>
                </a:lnTo>
                <a:close/>
              </a:path>
            </a:pathLst>
          </a:custGeom>
          <a:blipFill>
            <a:blip r:embed="rId5"/>
            <a:stretch>
              <a:fillRect l="0" t="0" r="0" b="0"/>
            </a:stretch>
          </a:blipFill>
        </p:spPr>
      </p:sp>
      <p:sp>
        <p:nvSpPr>
          <p:cNvPr name="Freeform 9" id="9"/>
          <p:cNvSpPr/>
          <p:nvPr/>
        </p:nvSpPr>
        <p:spPr>
          <a:xfrm flipH="false" flipV="false" rot="0">
            <a:off x="11409634" y="3137690"/>
            <a:ext cx="7871633" cy="5247756"/>
          </a:xfrm>
          <a:custGeom>
            <a:avLst/>
            <a:gdLst/>
            <a:ahLst/>
            <a:cxnLst/>
            <a:rect r="r" b="b" t="t" l="l"/>
            <a:pathLst>
              <a:path h="5247756" w="7871633">
                <a:moveTo>
                  <a:pt x="0" y="0"/>
                </a:moveTo>
                <a:lnTo>
                  <a:pt x="7871634" y="0"/>
                </a:lnTo>
                <a:lnTo>
                  <a:pt x="7871634" y="5247756"/>
                </a:lnTo>
                <a:lnTo>
                  <a:pt x="0" y="5247756"/>
                </a:lnTo>
                <a:lnTo>
                  <a:pt x="0" y="0"/>
                </a:lnTo>
                <a:close/>
              </a:path>
            </a:pathLst>
          </a:custGeom>
          <a:blipFill>
            <a:blip r:embed="rId6"/>
            <a:stretch>
              <a:fillRect l="0" t="0" r="0" b="0"/>
            </a:stretch>
          </a:blipFill>
        </p:spPr>
      </p:sp>
      <p:sp>
        <p:nvSpPr>
          <p:cNvPr name="TextBox 10" id="10"/>
          <p:cNvSpPr txBox="true"/>
          <p:nvPr/>
        </p:nvSpPr>
        <p:spPr>
          <a:xfrm rot="0">
            <a:off x="2022667" y="923925"/>
            <a:ext cx="10373639" cy="1749425"/>
          </a:xfrm>
          <a:prstGeom prst="rect">
            <a:avLst/>
          </a:prstGeom>
        </p:spPr>
        <p:txBody>
          <a:bodyPr anchor="t" rtlCol="false" tIns="0" lIns="0" bIns="0" rIns="0">
            <a:spAutoFit/>
          </a:bodyPr>
          <a:lstStyle/>
          <a:p>
            <a:pPr algn="l">
              <a:lnSpc>
                <a:spcPts val="7000"/>
              </a:lnSpc>
              <a:spcBef>
                <a:spcPct val="0"/>
              </a:spcBef>
            </a:pPr>
            <a:r>
              <a:rPr lang="en-US" b="true" sz="5000">
                <a:solidFill>
                  <a:srgbClr val="B35D34"/>
                </a:solidFill>
                <a:latin typeface="Garet Bold"/>
                <a:ea typeface="Garet Bold"/>
                <a:cs typeface="Garet Bold"/>
                <a:sym typeface="Garet Bold"/>
              </a:rPr>
              <a:t>Threat of  Industry Rivalry : Moderate-High</a:t>
            </a:r>
          </a:p>
        </p:txBody>
      </p:sp>
      <p:sp>
        <p:nvSpPr>
          <p:cNvPr name="TextBox 11" id="11"/>
          <p:cNvSpPr txBox="true"/>
          <p:nvPr/>
        </p:nvSpPr>
        <p:spPr>
          <a:xfrm rot="0">
            <a:off x="12329336" y="639039"/>
            <a:ext cx="4847332" cy="387282"/>
          </a:xfrm>
          <a:prstGeom prst="rect">
            <a:avLst/>
          </a:prstGeom>
        </p:spPr>
        <p:txBody>
          <a:bodyPr anchor="t" rtlCol="false" tIns="0" lIns="0" bIns="0" rIns="0">
            <a:spAutoFit/>
          </a:bodyPr>
          <a:lstStyle/>
          <a:p>
            <a:pPr algn="ctr">
              <a:lnSpc>
                <a:spcPts val="2803"/>
              </a:lnSpc>
              <a:spcBef>
                <a:spcPct val="0"/>
              </a:spcBef>
            </a:pPr>
            <a:r>
              <a:rPr lang="en-US" sz="2002">
                <a:solidFill>
                  <a:srgbClr val="000000"/>
                </a:solidFill>
                <a:latin typeface="Arial"/>
                <a:ea typeface="Arial"/>
                <a:cs typeface="Arial"/>
                <a:sym typeface="Arial"/>
              </a:rPr>
              <a:t>Porter’s 5 Forces Framework (Porter 1980)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7"/>
            <a:stretch>
              <a:fillRect l="0" t="0" r="0" b="0"/>
            </a:stretch>
          </a:blipFill>
        </p:spPr>
      </p:sp>
      <p:sp>
        <p:nvSpPr>
          <p:cNvPr name="Freeform 6" id="6"/>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7"/>
            <a:stretch>
              <a:fillRect l="0" t="0" r="0" b="0"/>
            </a:stretch>
          </a:blipFill>
        </p:spPr>
      </p:sp>
      <p:sp>
        <p:nvSpPr>
          <p:cNvPr name="Freeform 7" id="7"/>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1856647">
            <a:off x="15149146" y="6422416"/>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7797717">
            <a:off x="16912201" y="6588242"/>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7"/>
            <a:stretch>
              <a:fillRect l="0" t="0" r="0" b="0"/>
            </a:stretch>
          </a:blipFill>
        </p:spPr>
      </p:sp>
      <p:sp>
        <p:nvSpPr>
          <p:cNvPr name="TextBox 10" id="10"/>
          <p:cNvSpPr txBox="true"/>
          <p:nvPr/>
        </p:nvSpPr>
        <p:spPr>
          <a:xfrm rot="0">
            <a:off x="2190752" y="4119015"/>
            <a:ext cx="13906495" cy="1944195"/>
          </a:xfrm>
          <a:prstGeom prst="rect">
            <a:avLst/>
          </a:prstGeom>
        </p:spPr>
        <p:txBody>
          <a:bodyPr anchor="t" rtlCol="false" tIns="0" lIns="0" bIns="0" rIns="0">
            <a:spAutoFit/>
          </a:bodyPr>
          <a:lstStyle/>
          <a:p>
            <a:pPr algn="ctr">
              <a:lnSpc>
                <a:spcPts val="7814"/>
              </a:lnSpc>
            </a:pPr>
            <a:r>
              <a:rPr lang="en-US" sz="5581" b="true">
                <a:solidFill>
                  <a:srgbClr val="425E1A"/>
                </a:solidFill>
                <a:latin typeface="Garet Bold"/>
                <a:ea typeface="Garet Bold"/>
                <a:cs typeface="Garet Bold"/>
                <a:sym typeface="Garet Bold"/>
              </a:rPr>
              <a:t>Strategic recommendations </a:t>
            </a:r>
          </a:p>
          <a:p>
            <a:pPr algn="ctr">
              <a:lnSpc>
                <a:spcPts val="7814"/>
              </a:lnSpc>
              <a:spcBef>
                <a:spcPct val="0"/>
              </a:spcBef>
            </a:pPr>
            <a:r>
              <a:rPr lang="en-US" b="true" sz="5581">
                <a:solidFill>
                  <a:srgbClr val="425E1A"/>
                </a:solidFill>
                <a:latin typeface="Garet Bold"/>
                <a:ea typeface="Garet Bold"/>
                <a:cs typeface="Garet Bold"/>
                <a:sym typeface="Garet Bold"/>
              </a:rPr>
              <a:t>to enter UK market</a:t>
            </a:r>
            <a:r>
              <a:rPr lang="en-US" b="true" sz="5581">
                <a:solidFill>
                  <a:srgbClr val="425E1A"/>
                </a:solidFill>
                <a:latin typeface="Garet Bold"/>
                <a:ea typeface="Garet Bold"/>
                <a:cs typeface="Garet Bold"/>
                <a:sym typeface="Garet Bold"/>
              </a:rPr>
              <a: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grpSp>
        <p:nvGrpSpPr>
          <p:cNvPr name="Group 2" id="2"/>
          <p:cNvGrpSpPr/>
          <p:nvPr/>
        </p:nvGrpSpPr>
        <p:grpSpPr>
          <a:xfrm rot="0">
            <a:off x="5198814" y="1780807"/>
            <a:ext cx="11882797" cy="8279160"/>
            <a:chOff x="0" y="0"/>
            <a:chExt cx="3129626" cy="2180520"/>
          </a:xfrm>
        </p:grpSpPr>
        <p:sp>
          <p:nvSpPr>
            <p:cNvPr name="Freeform 3" id="3"/>
            <p:cNvSpPr/>
            <p:nvPr/>
          </p:nvSpPr>
          <p:spPr>
            <a:xfrm flipH="false" flipV="false" rot="0">
              <a:off x="0" y="0"/>
              <a:ext cx="3129626" cy="2180519"/>
            </a:xfrm>
            <a:custGeom>
              <a:avLst/>
              <a:gdLst/>
              <a:ahLst/>
              <a:cxnLst/>
              <a:rect r="r" b="b" t="t" l="l"/>
              <a:pathLst>
                <a:path h="2180519" w="3129626">
                  <a:moveTo>
                    <a:pt x="0" y="0"/>
                  </a:moveTo>
                  <a:lnTo>
                    <a:pt x="3129626" y="0"/>
                  </a:lnTo>
                  <a:lnTo>
                    <a:pt x="3129626" y="2180519"/>
                  </a:lnTo>
                  <a:lnTo>
                    <a:pt x="0" y="2180519"/>
                  </a:lnTo>
                  <a:close/>
                </a:path>
              </a:pathLst>
            </a:custGeom>
            <a:solidFill>
              <a:srgbClr val="425E1A"/>
            </a:solidFill>
          </p:spPr>
        </p:sp>
        <p:sp>
          <p:nvSpPr>
            <p:cNvPr name="TextBox 4" id="4"/>
            <p:cNvSpPr txBox="true"/>
            <p:nvPr/>
          </p:nvSpPr>
          <p:spPr>
            <a:xfrm>
              <a:off x="0" y="0"/>
              <a:ext cx="3129626" cy="2180520"/>
            </a:xfrm>
            <a:prstGeom prst="rect">
              <a:avLst/>
            </a:prstGeom>
          </p:spPr>
          <p:txBody>
            <a:bodyPr anchor="ctr" rtlCol="false" tIns="50800" lIns="50800" bIns="50800" rIns="50800"/>
            <a:lstStyle/>
            <a:p>
              <a:pPr algn="ctr">
                <a:lnSpc>
                  <a:spcPts val="2499"/>
                </a:lnSpc>
              </a:pPr>
            </a:p>
          </p:txBody>
        </p:sp>
      </p:grpSp>
      <p:grpSp>
        <p:nvGrpSpPr>
          <p:cNvPr name="Group 5" id="5"/>
          <p:cNvGrpSpPr/>
          <p:nvPr/>
        </p:nvGrpSpPr>
        <p:grpSpPr>
          <a:xfrm rot="0">
            <a:off x="-3077872" y="500794"/>
            <a:ext cx="9576669" cy="8601050"/>
            <a:chOff x="0" y="0"/>
            <a:chExt cx="1266466" cy="1137445"/>
          </a:xfrm>
        </p:grpSpPr>
        <p:sp>
          <p:nvSpPr>
            <p:cNvPr name="Freeform 6" id="6"/>
            <p:cNvSpPr/>
            <p:nvPr/>
          </p:nvSpPr>
          <p:spPr>
            <a:xfrm flipH="false" flipV="false" rot="0">
              <a:off x="0" y="0"/>
              <a:ext cx="1266466" cy="1137445"/>
            </a:xfrm>
            <a:custGeom>
              <a:avLst/>
              <a:gdLst/>
              <a:ahLst/>
              <a:cxnLst/>
              <a:rect r="r" b="b" t="t" l="l"/>
              <a:pathLst>
                <a:path h="1137445" w="1266466">
                  <a:moveTo>
                    <a:pt x="0" y="0"/>
                  </a:moveTo>
                  <a:lnTo>
                    <a:pt x="1266466" y="0"/>
                  </a:lnTo>
                  <a:lnTo>
                    <a:pt x="1266466" y="1137445"/>
                  </a:lnTo>
                  <a:lnTo>
                    <a:pt x="0" y="1137445"/>
                  </a:lnTo>
                  <a:close/>
                </a:path>
              </a:pathLst>
            </a:custGeom>
            <a:blipFill>
              <a:blip r:embed="rId2"/>
              <a:stretch>
                <a:fillRect l="-17401" t="0" r="-17401" b="0"/>
              </a:stretch>
            </a:blipFill>
          </p:spPr>
        </p:sp>
      </p:grpSp>
      <p:sp>
        <p:nvSpPr>
          <p:cNvPr name="TextBox 7" id="7"/>
          <p:cNvSpPr txBox="true"/>
          <p:nvPr/>
        </p:nvSpPr>
        <p:spPr>
          <a:xfrm rot="0">
            <a:off x="7112799" y="2373677"/>
            <a:ext cx="7763410" cy="6420485"/>
          </a:xfrm>
          <a:prstGeom prst="rect">
            <a:avLst/>
          </a:prstGeom>
        </p:spPr>
        <p:txBody>
          <a:bodyPr anchor="t" rtlCol="false" tIns="0" lIns="0" bIns="0" rIns="0">
            <a:spAutoFit/>
          </a:bodyPr>
          <a:lstStyle/>
          <a:p>
            <a:pPr algn="l" marL="431801" indent="-215900" lvl="1">
              <a:lnSpc>
                <a:spcPts val="3220"/>
              </a:lnSpc>
              <a:buFont typeface="Arial"/>
              <a:buChar char="•"/>
            </a:pPr>
            <a:r>
              <a:rPr lang="en-US" b="true" sz="2000">
                <a:solidFill>
                  <a:srgbClr val="FFFFFF"/>
                </a:solidFill>
                <a:latin typeface="Arial Bold"/>
                <a:ea typeface="Arial Bold"/>
                <a:cs typeface="Arial Bold"/>
                <a:sym typeface="Arial Bold"/>
              </a:rPr>
              <a:t>Less Viable to Export: </a:t>
            </a:r>
            <a:r>
              <a:rPr lang="en-US" sz="2000">
                <a:solidFill>
                  <a:srgbClr val="FFFFFF"/>
                </a:solidFill>
                <a:latin typeface="Arial"/>
                <a:ea typeface="Arial"/>
                <a:cs typeface="Arial"/>
                <a:sym typeface="Arial"/>
              </a:rPr>
              <a:t>Cộng Cà Phê's focus on hand-brewed Vietnamese coffee and in-store experiences makes export less feasible.</a:t>
            </a:r>
          </a:p>
          <a:p>
            <a:pPr algn="l" marL="431801" indent="-215900" lvl="1">
              <a:lnSpc>
                <a:spcPts val="3220"/>
              </a:lnSpc>
              <a:buFont typeface="Arial"/>
              <a:buChar char="•"/>
            </a:pPr>
            <a:r>
              <a:rPr lang="en-US" b="true" sz="2000">
                <a:solidFill>
                  <a:srgbClr val="FFFFFF"/>
                </a:solidFill>
                <a:latin typeface="Arial Bold"/>
                <a:ea typeface="Arial Bold"/>
                <a:cs typeface="Arial Bold"/>
                <a:sym typeface="Arial Bold"/>
              </a:rPr>
              <a:t>Proven Success</a:t>
            </a:r>
            <a:r>
              <a:rPr lang="en-US" sz="2000">
                <a:solidFill>
                  <a:srgbClr val="FFFFFF"/>
                </a:solidFill>
                <a:latin typeface="Arial"/>
                <a:ea typeface="Arial"/>
                <a:cs typeface="Arial"/>
                <a:sym typeface="Arial"/>
              </a:rPr>
              <a:t>: The franchise model has thrived in Korea, Malaysia, Taiwan, and Canada, suggesting a good chance of success in the UK.</a:t>
            </a:r>
          </a:p>
          <a:p>
            <a:pPr algn="l" marL="431801" indent="-215900" lvl="1">
              <a:lnSpc>
                <a:spcPts val="3220"/>
              </a:lnSpc>
              <a:buFont typeface="Arial"/>
              <a:buChar char="•"/>
            </a:pPr>
            <a:r>
              <a:rPr lang="en-US" b="true" sz="2000">
                <a:solidFill>
                  <a:srgbClr val="FFFFFF"/>
                </a:solidFill>
                <a:latin typeface="Arial Bold"/>
                <a:ea typeface="Arial Bold"/>
                <a:cs typeface="Arial Bold"/>
                <a:sym typeface="Arial Bold"/>
              </a:rPr>
              <a:t>Lower Capital Investment: </a:t>
            </a:r>
            <a:r>
              <a:rPr lang="en-US" sz="2000">
                <a:solidFill>
                  <a:srgbClr val="FFFFFF"/>
                </a:solidFill>
                <a:latin typeface="Arial"/>
                <a:ea typeface="Arial"/>
                <a:cs typeface="Arial"/>
                <a:sym typeface="Arial"/>
              </a:rPr>
              <a:t>Franchisees manage setup and operations, reducing capital needs for Cộng Cà Phê in a competitive market.</a:t>
            </a:r>
          </a:p>
          <a:p>
            <a:pPr algn="l" marL="431801" indent="-215900" lvl="1">
              <a:lnSpc>
                <a:spcPts val="3220"/>
              </a:lnSpc>
              <a:buFont typeface="Arial"/>
              <a:buChar char="•"/>
            </a:pPr>
            <a:r>
              <a:rPr lang="en-US" b="true" sz="2000">
                <a:solidFill>
                  <a:srgbClr val="FFFFFF"/>
                </a:solidFill>
                <a:latin typeface="Arial Bold"/>
                <a:ea typeface="Arial Bold"/>
                <a:cs typeface="Arial Bold"/>
                <a:sym typeface="Arial Bold"/>
              </a:rPr>
              <a:t>Local Market Knowledge:</a:t>
            </a:r>
            <a:r>
              <a:rPr lang="en-US" sz="2000">
                <a:solidFill>
                  <a:srgbClr val="FFFFFF"/>
                </a:solidFill>
                <a:latin typeface="Arial"/>
                <a:ea typeface="Arial"/>
                <a:cs typeface="Arial"/>
                <a:sym typeface="Arial"/>
              </a:rPr>
              <a:t> Franchisees offer valuable insights into local preferences.</a:t>
            </a:r>
          </a:p>
          <a:p>
            <a:pPr algn="l" marL="431801" indent="-215900" lvl="1">
              <a:lnSpc>
                <a:spcPts val="3220"/>
              </a:lnSpc>
              <a:buFont typeface="Arial"/>
              <a:buChar char="•"/>
            </a:pPr>
            <a:r>
              <a:rPr lang="en-US" b="true" sz="2000">
                <a:solidFill>
                  <a:srgbClr val="FFFFFF"/>
                </a:solidFill>
                <a:latin typeface="Arial Bold"/>
                <a:ea typeface="Arial Bold"/>
                <a:cs typeface="Arial Bold"/>
                <a:sym typeface="Arial Bold"/>
              </a:rPr>
              <a:t>Rapid Expansion:</a:t>
            </a:r>
            <a:r>
              <a:rPr lang="en-US" sz="2000">
                <a:solidFill>
                  <a:srgbClr val="FFFFFF"/>
                </a:solidFill>
                <a:latin typeface="Arial"/>
                <a:ea typeface="Arial"/>
                <a:cs typeface="Arial"/>
                <a:sym typeface="Arial"/>
              </a:rPr>
              <a:t> The franchising model enables quick market penetration, allowing multiple locations to open simultaneously and build brand recognition rapidly.</a:t>
            </a:r>
          </a:p>
          <a:p>
            <a:pPr algn="l" marL="431801" indent="-215900" lvl="1">
              <a:lnSpc>
                <a:spcPts val="3220"/>
              </a:lnSpc>
              <a:buFont typeface="Arial"/>
              <a:buChar char="•"/>
            </a:pPr>
            <a:r>
              <a:rPr lang="en-US" b="true" sz="2000">
                <a:solidFill>
                  <a:srgbClr val="FFFFFF"/>
                </a:solidFill>
                <a:latin typeface="Arial Bold"/>
                <a:ea typeface="Arial Bold"/>
                <a:cs typeface="Arial Bold"/>
                <a:sym typeface="Arial Bold"/>
              </a:rPr>
              <a:t>Shared risks</a:t>
            </a:r>
          </a:p>
          <a:p>
            <a:pPr algn="l">
              <a:lnSpc>
                <a:spcPts val="3220"/>
              </a:lnSpc>
            </a:pPr>
          </a:p>
        </p:txBody>
      </p:sp>
      <p:sp>
        <p:nvSpPr>
          <p:cNvPr name="Freeform 8" id="8"/>
          <p:cNvSpPr/>
          <p:nvPr/>
        </p:nvSpPr>
        <p:spPr>
          <a:xfrm flipH="false" flipV="false" rot="0">
            <a:off x="16109574" y="8394112"/>
            <a:ext cx="2918172" cy="3331709"/>
          </a:xfrm>
          <a:custGeom>
            <a:avLst/>
            <a:gdLst/>
            <a:ahLst/>
            <a:cxnLst/>
            <a:rect r="r" b="b" t="t" l="l"/>
            <a:pathLst>
              <a:path h="3331709" w="2918172">
                <a:moveTo>
                  <a:pt x="0" y="0"/>
                </a:moveTo>
                <a:lnTo>
                  <a:pt x="2918171" y="0"/>
                </a:lnTo>
                <a:lnTo>
                  <a:pt x="2918171" y="3331710"/>
                </a:lnTo>
                <a:lnTo>
                  <a:pt x="0" y="3331710"/>
                </a:lnTo>
                <a:lnTo>
                  <a:pt x="0" y="0"/>
                </a:lnTo>
                <a:close/>
              </a:path>
            </a:pathLst>
          </a:custGeom>
          <a:blipFill>
            <a:blip r:embed="rId3"/>
            <a:stretch>
              <a:fillRect l="0" t="0" r="0" b="0"/>
            </a:stretch>
          </a:blipFill>
        </p:spPr>
      </p:sp>
      <p:sp>
        <p:nvSpPr>
          <p:cNvPr name="Freeform 9" id="9"/>
          <p:cNvSpPr/>
          <p:nvPr/>
        </p:nvSpPr>
        <p:spPr>
          <a:xfrm flipH="false" flipV="false" rot="0">
            <a:off x="-236709" y="8982799"/>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4"/>
            <a:stretch>
              <a:fillRect l="0" t="0" r="0" b="0"/>
            </a:stretch>
          </a:blipFill>
        </p:spPr>
      </p:sp>
      <p:sp>
        <p:nvSpPr>
          <p:cNvPr name="TextBox 10" id="10"/>
          <p:cNvSpPr txBox="true"/>
          <p:nvPr/>
        </p:nvSpPr>
        <p:spPr>
          <a:xfrm rot="0">
            <a:off x="8348126" y="562000"/>
            <a:ext cx="9512133" cy="838150"/>
          </a:xfrm>
          <a:prstGeom prst="rect">
            <a:avLst/>
          </a:prstGeom>
        </p:spPr>
        <p:txBody>
          <a:bodyPr anchor="t" rtlCol="false" tIns="0" lIns="0" bIns="0" rIns="0">
            <a:spAutoFit/>
          </a:bodyPr>
          <a:lstStyle/>
          <a:p>
            <a:pPr algn="ctr">
              <a:lnSpc>
                <a:spcPts val="6839"/>
              </a:lnSpc>
              <a:spcBef>
                <a:spcPct val="0"/>
              </a:spcBef>
            </a:pPr>
            <a:r>
              <a:rPr lang="en-US" b="true" sz="4885">
                <a:solidFill>
                  <a:srgbClr val="425E1A"/>
                </a:solidFill>
                <a:latin typeface="Garet Bold"/>
                <a:ea typeface="Garet Bold"/>
                <a:cs typeface="Garet Bold"/>
                <a:sym typeface="Garet Bold"/>
              </a:rPr>
              <a:t>Entry mode: Franchising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grpSp>
        <p:nvGrpSpPr>
          <p:cNvPr name="Group 2" id="2"/>
          <p:cNvGrpSpPr/>
          <p:nvPr/>
        </p:nvGrpSpPr>
        <p:grpSpPr>
          <a:xfrm rot="0">
            <a:off x="-236709" y="2586223"/>
            <a:ext cx="11882797" cy="7700777"/>
            <a:chOff x="0" y="0"/>
            <a:chExt cx="3129626" cy="2028188"/>
          </a:xfrm>
        </p:grpSpPr>
        <p:sp>
          <p:nvSpPr>
            <p:cNvPr name="Freeform 3" id="3"/>
            <p:cNvSpPr/>
            <p:nvPr/>
          </p:nvSpPr>
          <p:spPr>
            <a:xfrm flipH="false" flipV="false" rot="0">
              <a:off x="0" y="0"/>
              <a:ext cx="3129626" cy="2028188"/>
            </a:xfrm>
            <a:custGeom>
              <a:avLst/>
              <a:gdLst/>
              <a:ahLst/>
              <a:cxnLst/>
              <a:rect r="r" b="b" t="t" l="l"/>
              <a:pathLst>
                <a:path h="2028188" w="3129626">
                  <a:moveTo>
                    <a:pt x="0" y="0"/>
                  </a:moveTo>
                  <a:lnTo>
                    <a:pt x="3129626" y="0"/>
                  </a:lnTo>
                  <a:lnTo>
                    <a:pt x="3129626" y="2028188"/>
                  </a:lnTo>
                  <a:lnTo>
                    <a:pt x="0" y="2028188"/>
                  </a:lnTo>
                  <a:close/>
                </a:path>
              </a:pathLst>
            </a:custGeom>
            <a:solidFill>
              <a:srgbClr val="425E1A"/>
            </a:solidFill>
          </p:spPr>
        </p:sp>
        <p:sp>
          <p:nvSpPr>
            <p:cNvPr name="TextBox 4" id="4"/>
            <p:cNvSpPr txBox="true"/>
            <p:nvPr/>
          </p:nvSpPr>
          <p:spPr>
            <a:xfrm>
              <a:off x="0" y="0"/>
              <a:ext cx="3129626" cy="2028188"/>
            </a:xfrm>
            <a:prstGeom prst="rect">
              <a:avLst/>
            </a:prstGeom>
          </p:spPr>
          <p:txBody>
            <a:bodyPr anchor="ctr" rtlCol="false" tIns="50800" lIns="50800" bIns="50800" rIns="50800"/>
            <a:lstStyle/>
            <a:p>
              <a:pPr algn="ctr">
                <a:lnSpc>
                  <a:spcPts val="2499"/>
                </a:lnSpc>
              </a:pPr>
            </a:p>
          </p:txBody>
        </p:sp>
      </p:grpSp>
      <p:grpSp>
        <p:nvGrpSpPr>
          <p:cNvPr name="Group 5" id="5"/>
          <p:cNvGrpSpPr/>
          <p:nvPr/>
        </p:nvGrpSpPr>
        <p:grpSpPr>
          <a:xfrm rot="0">
            <a:off x="10290956" y="381749"/>
            <a:ext cx="7997044" cy="8601050"/>
            <a:chOff x="0" y="0"/>
            <a:chExt cx="1057568" cy="1137445"/>
          </a:xfrm>
        </p:grpSpPr>
        <p:sp>
          <p:nvSpPr>
            <p:cNvPr name="Freeform 6" id="6"/>
            <p:cNvSpPr/>
            <p:nvPr/>
          </p:nvSpPr>
          <p:spPr>
            <a:xfrm flipH="false" flipV="false" rot="0">
              <a:off x="0" y="0"/>
              <a:ext cx="1057568" cy="1137445"/>
            </a:xfrm>
            <a:custGeom>
              <a:avLst/>
              <a:gdLst/>
              <a:ahLst/>
              <a:cxnLst/>
              <a:rect r="r" b="b" t="t" l="l"/>
              <a:pathLst>
                <a:path h="1137445" w="1057568">
                  <a:moveTo>
                    <a:pt x="0" y="0"/>
                  </a:moveTo>
                  <a:lnTo>
                    <a:pt x="1057568" y="0"/>
                  </a:lnTo>
                  <a:lnTo>
                    <a:pt x="1057568" y="1137445"/>
                  </a:lnTo>
                  <a:lnTo>
                    <a:pt x="0" y="1137445"/>
                  </a:lnTo>
                  <a:close/>
                </a:path>
              </a:pathLst>
            </a:custGeom>
            <a:blipFill>
              <a:blip r:embed="rId2"/>
              <a:stretch>
                <a:fillRect l="-54187" t="0" r="-7242" b="0"/>
              </a:stretch>
            </a:blipFill>
          </p:spPr>
        </p:sp>
      </p:grpSp>
      <p:sp>
        <p:nvSpPr>
          <p:cNvPr name="Freeform 7" id="7"/>
          <p:cNvSpPr/>
          <p:nvPr/>
        </p:nvSpPr>
        <p:spPr>
          <a:xfrm flipH="false" flipV="false" rot="0">
            <a:off x="16109574" y="8394112"/>
            <a:ext cx="2918172" cy="3331709"/>
          </a:xfrm>
          <a:custGeom>
            <a:avLst/>
            <a:gdLst/>
            <a:ahLst/>
            <a:cxnLst/>
            <a:rect r="r" b="b" t="t" l="l"/>
            <a:pathLst>
              <a:path h="3331709" w="2918172">
                <a:moveTo>
                  <a:pt x="0" y="0"/>
                </a:moveTo>
                <a:lnTo>
                  <a:pt x="2918171" y="0"/>
                </a:lnTo>
                <a:lnTo>
                  <a:pt x="2918171" y="3331710"/>
                </a:lnTo>
                <a:lnTo>
                  <a:pt x="0" y="3331710"/>
                </a:lnTo>
                <a:lnTo>
                  <a:pt x="0" y="0"/>
                </a:lnTo>
                <a:close/>
              </a:path>
            </a:pathLst>
          </a:custGeom>
          <a:blipFill>
            <a:blip r:embed="rId3"/>
            <a:stretch>
              <a:fillRect l="0" t="0" r="0" b="0"/>
            </a:stretch>
          </a:blipFill>
        </p:spPr>
      </p:sp>
      <p:sp>
        <p:nvSpPr>
          <p:cNvPr name="Freeform 8" id="8"/>
          <p:cNvSpPr/>
          <p:nvPr/>
        </p:nvSpPr>
        <p:spPr>
          <a:xfrm flipH="false" flipV="false" rot="0">
            <a:off x="-236709" y="8982799"/>
            <a:ext cx="2530818" cy="3331709"/>
          </a:xfrm>
          <a:custGeom>
            <a:avLst/>
            <a:gdLst/>
            <a:ahLst/>
            <a:cxnLst/>
            <a:rect r="r" b="b" t="t" l="l"/>
            <a:pathLst>
              <a:path h="3331709" w="2530818">
                <a:moveTo>
                  <a:pt x="0" y="0"/>
                </a:moveTo>
                <a:lnTo>
                  <a:pt x="2530818" y="0"/>
                </a:lnTo>
                <a:lnTo>
                  <a:pt x="2530818" y="3331709"/>
                </a:lnTo>
                <a:lnTo>
                  <a:pt x="0" y="3331709"/>
                </a:lnTo>
                <a:lnTo>
                  <a:pt x="0" y="0"/>
                </a:lnTo>
                <a:close/>
              </a:path>
            </a:pathLst>
          </a:custGeom>
          <a:blipFill>
            <a:blip r:embed="rId4"/>
            <a:stretch>
              <a:fillRect l="0" t="0" r="0" b="0"/>
            </a:stretch>
          </a:blipFill>
        </p:spPr>
      </p:sp>
      <p:sp>
        <p:nvSpPr>
          <p:cNvPr name="TextBox 9" id="9"/>
          <p:cNvSpPr txBox="true"/>
          <p:nvPr/>
        </p:nvSpPr>
        <p:spPr>
          <a:xfrm rot="0">
            <a:off x="1213527" y="3362414"/>
            <a:ext cx="8404360" cy="5620385"/>
          </a:xfrm>
          <a:prstGeom prst="rect">
            <a:avLst/>
          </a:prstGeom>
        </p:spPr>
        <p:txBody>
          <a:bodyPr anchor="t" rtlCol="false" tIns="0" lIns="0" bIns="0" rIns="0">
            <a:spAutoFit/>
          </a:bodyPr>
          <a:lstStyle/>
          <a:p>
            <a:pPr algn="l" marL="431801" indent="-215900" lvl="1">
              <a:lnSpc>
                <a:spcPts val="3220"/>
              </a:lnSpc>
              <a:buFont typeface="Arial"/>
              <a:buChar char="•"/>
            </a:pPr>
            <a:r>
              <a:rPr lang="en-US" b="true" sz="2000" spc="-50">
                <a:solidFill>
                  <a:srgbClr val="FFFFFF"/>
                </a:solidFill>
                <a:latin typeface="Arial Bold"/>
                <a:ea typeface="Arial Bold"/>
                <a:cs typeface="Arial Bold"/>
                <a:sym typeface="Arial Bold"/>
              </a:rPr>
              <a:t>Product Alignment: </a:t>
            </a:r>
            <a:r>
              <a:rPr lang="en-US" sz="2000" spc="-50">
                <a:solidFill>
                  <a:srgbClr val="FFFFFF"/>
                </a:solidFill>
                <a:latin typeface="Arial"/>
                <a:ea typeface="Arial"/>
                <a:cs typeface="Arial"/>
                <a:sym typeface="Arial"/>
              </a:rPr>
              <a:t>The franchising model enables replication of the authentic coffee experience while allowing local adaptations to regional tastes.</a:t>
            </a:r>
          </a:p>
          <a:p>
            <a:pPr algn="l">
              <a:lnSpc>
                <a:spcPts val="3220"/>
              </a:lnSpc>
            </a:pPr>
          </a:p>
          <a:p>
            <a:pPr algn="l" marL="431801" indent="-215900" lvl="1">
              <a:lnSpc>
                <a:spcPts val="3220"/>
              </a:lnSpc>
              <a:buFont typeface="Arial"/>
              <a:buChar char="•"/>
            </a:pPr>
            <a:r>
              <a:rPr lang="en-US" b="true" sz="2000" spc="-50">
                <a:solidFill>
                  <a:srgbClr val="FFFFFF"/>
                </a:solidFill>
                <a:latin typeface="Arial Bold"/>
                <a:ea typeface="Arial Bold"/>
                <a:cs typeface="Arial Bold"/>
                <a:sym typeface="Arial Bold"/>
              </a:rPr>
              <a:t>Goals and Mission: </a:t>
            </a:r>
            <a:r>
              <a:rPr lang="en-US" sz="2000" spc="-50">
                <a:solidFill>
                  <a:srgbClr val="FFFFFF"/>
                </a:solidFill>
                <a:latin typeface="Arial"/>
                <a:ea typeface="Arial"/>
                <a:cs typeface="Arial"/>
                <a:sym typeface="Arial"/>
              </a:rPr>
              <a:t>Cộng Cà Phê aims to deliver an authentic Vietnamese coffee experience and promote Vietnamese culture (Cong Ca Phe 2025). The goal of expanding market share in the UK aligns with franchising, facilitating rapid growth and increased brand visibility without overextending resources.</a:t>
            </a:r>
          </a:p>
          <a:p>
            <a:pPr algn="l">
              <a:lnSpc>
                <a:spcPts val="3220"/>
              </a:lnSpc>
            </a:pPr>
          </a:p>
          <a:p>
            <a:pPr algn="l" marL="431801" indent="-215900" lvl="1">
              <a:lnSpc>
                <a:spcPts val="3220"/>
              </a:lnSpc>
              <a:buFont typeface="Arial"/>
              <a:buChar char="•"/>
            </a:pPr>
            <a:r>
              <a:rPr lang="en-US" b="true" sz="2000" spc="-50">
                <a:solidFill>
                  <a:srgbClr val="FFFFFF"/>
                </a:solidFill>
                <a:latin typeface="Arial Bold"/>
                <a:ea typeface="Arial Bold"/>
                <a:cs typeface="Arial Bold"/>
                <a:sym typeface="Arial Bold"/>
              </a:rPr>
              <a:t>Current Strategic Positioning: </a:t>
            </a:r>
            <a:r>
              <a:rPr lang="en-US" sz="2000" spc="-50">
                <a:solidFill>
                  <a:srgbClr val="FFFFFF"/>
                </a:solidFill>
                <a:latin typeface="Arial"/>
                <a:ea typeface="Arial"/>
                <a:cs typeface="Arial"/>
                <a:sym typeface="Arial"/>
              </a:rPr>
              <a:t>The franchising model differentiates Cộng Cà Phê from established competitors by emphasizing its cultural heritage and authentic offerings.</a:t>
            </a:r>
          </a:p>
          <a:p>
            <a:pPr algn="l">
              <a:lnSpc>
                <a:spcPts val="3220"/>
              </a:lnSpc>
            </a:pPr>
          </a:p>
        </p:txBody>
      </p:sp>
      <p:sp>
        <p:nvSpPr>
          <p:cNvPr name="TextBox 10" id="10"/>
          <p:cNvSpPr txBox="true"/>
          <p:nvPr/>
        </p:nvSpPr>
        <p:spPr>
          <a:xfrm rot="0">
            <a:off x="1530832" y="952500"/>
            <a:ext cx="7613168" cy="1349782"/>
          </a:xfrm>
          <a:prstGeom prst="rect">
            <a:avLst/>
          </a:prstGeom>
        </p:spPr>
        <p:txBody>
          <a:bodyPr anchor="t" rtlCol="false" tIns="0" lIns="0" bIns="0" rIns="0">
            <a:spAutoFit/>
          </a:bodyPr>
          <a:lstStyle/>
          <a:p>
            <a:pPr algn="l">
              <a:lnSpc>
                <a:spcPts val="5402"/>
              </a:lnSpc>
            </a:pPr>
            <a:r>
              <a:rPr lang="en-US" sz="3858" b="true">
                <a:solidFill>
                  <a:srgbClr val="425E1A"/>
                </a:solidFill>
                <a:latin typeface="Garet Bold"/>
                <a:ea typeface="Garet Bold"/>
                <a:cs typeface="Garet Bold"/>
                <a:sym typeface="Garet Bold"/>
              </a:rPr>
              <a:t>Product, Goals, and Mission</a:t>
            </a:r>
          </a:p>
          <a:p>
            <a:pPr algn="l">
              <a:lnSpc>
                <a:spcPts val="5402"/>
              </a:lnSpc>
              <a:spcBef>
                <a:spcPct val="0"/>
              </a:spcBef>
            </a:pPr>
            <a:r>
              <a:rPr lang="en-US" b="true" sz="3858">
                <a:solidFill>
                  <a:srgbClr val="425E1A"/>
                </a:solidFill>
                <a:latin typeface="Garet Bold"/>
                <a:ea typeface="Garet Bold"/>
                <a:cs typeface="Garet Bold"/>
                <a:sym typeface="Garet Bold"/>
              </a:rPr>
              <a:t>Alignment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3086100" cy="10271724"/>
            <a:chOff x="0" y="0"/>
            <a:chExt cx="812800" cy="2705310"/>
          </a:xfrm>
        </p:grpSpPr>
        <p:sp>
          <p:nvSpPr>
            <p:cNvPr name="Freeform 3" id="3"/>
            <p:cNvSpPr/>
            <p:nvPr/>
          </p:nvSpPr>
          <p:spPr>
            <a:xfrm flipH="false" flipV="false" rot="0">
              <a:off x="0" y="0"/>
              <a:ext cx="812800" cy="2705310"/>
            </a:xfrm>
            <a:custGeom>
              <a:avLst/>
              <a:gdLst/>
              <a:ahLst/>
              <a:cxnLst/>
              <a:rect r="r" b="b" t="t" l="l"/>
              <a:pathLst>
                <a:path h="2705310" w="812800">
                  <a:moveTo>
                    <a:pt x="0" y="0"/>
                  </a:moveTo>
                  <a:lnTo>
                    <a:pt x="812800" y="0"/>
                  </a:lnTo>
                  <a:lnTo>
                    <a:pt x="812800" y="2705310"/>
                  </a:lnTo>
                  <a:lnTo>
                    <a:pt x="0" y="2705310"/>
                  </a:lnTo>
                  <a:close/>
                </a:path>
              </a:pathLst>
            </a:custGeom>
            <a:solidFill>
              <a:srgbClr val="425E1A"/>
            </a:solidFill>
          </p:spPr>
        </p:sp>
        <p:sp>
          <p:nvSpPr>
            <p:cNvPr name="TextBox 4" id="4"/>
            <p:cNvSpPr txBox="true"/>
            <p:nvPr/>
          </p:nvSpPr>
          <p:spPr>
            <a:xfrm>
              <a:off x="0" y="-38100"/>
              <a:ext cx="812800" cy="274341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9673136" y="0"/>
            <a:ext cx="7586164" cy="5143500"/>
            <a:chOff x="0" y="0"/>
            <a:chExt cx="1175295" cy="796863"/>
          </a:xfrm>
        </p:grpSpPr>
        <p:sp>
          <p:nvSpPr>
            <p:cNvPr name="Freeform 6" id="6"/>
            <p:cNvSpPr/>
            <p:nvPr/>
          </p:nvSpPr>
          <p:spPr>
            <a:xfrm flipH="false" flipV="false" rot="0">
              <a:off x="0" y="0"/>
              <a:ext cx="1175295" cy="796863"/>
            </a:xfrm>
            <a:custGeom>
              <a:avLst/>
              <a:gdLst/>
              <a:ahLst/>
              <a:cxnLst/>
              <a:rect r="r" b="b" t="t" l="l"/>
              <a:pathLst>
                <a:path h="796863" w="1175295">
                  <a:moveTo>
                    <a:pt x="0" y="0"/>
                  </a:moveTo>
                  <a:lnTo>
                    <a:pt x="1175295" y="0"/>
                  </a:lnTo>
                  <a:lnTo>
                    <a:pt x="1175295" y="796863"/>
                  </a:lnTo>
                  <a:lnTo>
                    <a:pt x="0" y="796863"/>
                  </a:lnTo>
                  <a:close/>
                </a:path>
              </a:pathLst>
            </a:custGeom>
            <a:blipFill>
              <a:blip r:embed="rId2"/>
              <a:stretch>
                <a:fillRect l="0" t="-60686" r="0" b="-60686"/>
              </a:stretch>
            </a:blipFill>
          </p:spPr>
        </p:sp>
      </p:grpSp>
      <p:grpSp>
        <p:nvGrpSpPr>
          <p:cNvPr name="Group 7" id="7"/>
          <p:cNvGrpSpPr/>
          <p:nvPr/>
        </p:nvGrpSpPr>
        <p:grpSpPr>
          <a:xfrm rot="0">
            <a:off x="9673136" y="5143500"/>
            <a:ext cx="7586164" cy="5143500"/>
            <a:chOff x="0" y="0"/>
            <a:chExt cx="1175295" cy="796863"/>
          </a:xfrm>
        </p:grpSpPr>
        <p:sp>
          <p:nvSpPr>
            <p:cNvPr name="Freeform 8" id="8"/>
            <p:cNvSpPr/>
            <p:nvPr/>
          </p:nvSpPr>
          <p:spPr>
            <a:xfrm flipH="false" flipV="false" rot="0">
              <a:off x="0" y="0"/>
              <a:ext cx="1175295" cy="796863"/>
            </a:xfrm>
            <a:custGeom>
              <a:avLst/>
              <a:gdLst/>
              <a:ahLst/>
              <a:cxnLst/>
              <a:rect r="r" b="b" t="t" l="l"/>
              <a:pathLst>
                <a:path h="796863" w="1175295">
                  <a:moveTo>
                    <a:pt x="0" y="0"/>
                  </a:moveTo>
                  <a:lnTo>
                    <a:pt x="1175295" y="0"/>
                  </a:lnTo>
                  <a:lnTo>
                    <a:pt x="1175295" y="796863"/>
                  </a:lnTo>
                  <a:lnTo>
                    <a:pt x="0" y="796863"/>
                  </a:lnTo>
                  <a:close/>
                </a:path>
              </a:pathLst>
            </a:custGeom>
            <a:blipFill>
              <a:blip r:embed="rId3"/>
              <a:stretch>
                <a:fillRect l="-850" t="0" r="-850" b="0"/>
              </a:stretch>
            </a:blipFill>
          </p:spPr>
        </p:sp>
      </p:grpSp>
      <p:sp>
        <p:nvSpPr>
          <p:cNvPr name="Freeform 9" id="9"/>
          <p:cNvSpPr/>
          <p:nvPr/>
        </p:nvSpPr>
        <p:spPr>
          <a:xfrm flipH="false" flipV="false" rot="0">
            <a:off x="7781264" y="-398979"/>
            <a:ext cx="1362736" cy="1957306"/>
          </a:xfrm>
          <a:custGeom>
            <a:avLst/>
            <a:gdLst/>
            <a:ahLst/>
            <a:cxnLst/>
            <a:rect r="r" b="b" t="t" l="l"/>
            <a:pathLst>
              <a:path h="1957306" w="1362736">
                <a:moveTo>
                  <a:pt x="0" y="0"/>
                </a:moveTo>
                <a:lnTo>
                  <a:pt x="1362736" y="0"/>
                </a:lnTo>
                <a:lnTo>
                  <a:pt x="1362736" y="1957305"/>
                </a:lnTo>
                <a:lnTo>
                  <a:pt x="0" y="1957305"/>
                </a:lnTo>
                <a:lnTo>
                  <a:pt x="0" y="0"/>
                </a:lnTo>
                <a:close/>
              </a:path>
            </a:pathLst>
          </a:custGeom>
          <a:blipFill>
            <a:blip r:embed="rId4"/>
            <a:stretch>
              <a:fillRect l="0" t="0" r="0" b="0"/>
            </a:stretch>
          </a:blipFill>
        </p:spPr>
      </p:sp>
      <p:sp>
        <p:nvSpPr>
          <p:cNvPr name="TextBox 10" id="10"/>
          <p:cNvSpPr txBox="true"/>
          <p:nvPr/>
        </p:nvSpPr>
        <p:spPr>
          <a:xfrm rot="0">
            <a:off x="842994" y="2457450"/>
            <a:ext cx="8040871" cy="7049770"/>
          </a:xfrm>
          <a:prstGeom prst="rect">
            <a:avLst/>
          </a:prstGeom>
        </p:spPr>
        <p:txBody>
          <a:bodyPr anchor="t" rtlCol="false" tIns="0" lIns="0" bIns="0" rIns="0">
            <a:spAutoFit/>
          </a:bodyPr>
          <a:lstStyle/>
          <a:p>
            <a:pPr algn="just" marL="431801" indent="-215900" lvl="1">
              <a:lnSpc>
                <a:spcPts val="3140"/>
              </a:lnSpc>
              <a:buFont typeface="Arial"/>
              <a:buChar char="•"/>
            </a:pPr>
            <a:r>
              <a:rPr lang="en-US" sz="2000">
                <a:solidFill>
                  <a:srgbClr val="000000"/>
                </a:solidFill>
                <a:latin typeface="Arial"/>
                <a:ea typeface="Arial"/>
                <a:cs typeface="Arial"/>
                <a:sym typeface="Arial"/>
              </a:rPr>
              <a:t>Phase 1: Market Research and Feasibility Study</a:t>
            </a:r>
          </a:p>
          <a:p>
            <a:pPr algn="just" marL="863601" indent="-287867" lvl="2">
              <a:lnSpc>
                <a:spcPts val="3140"/>
              </a:lnSpc>
              <a:buFont typeface="Arial"/>
              <a:buChar char="⚬"/>
            </a:pPr>
            <a:r>
              <a:rPr lang="en-US" sz="2000">
                <a:solidFill>
                  <a:srgbClr val="000000"/>
                </a:solidFill>
                <a:latin typeface="Arial"/>
                <a:ea typeface="Arial"/>
                <a:cs typeface="Arial"/>
                <a:sym typeface="Arial"/>
              </a:rPr>
              <a:t>Identify target demographics and potential franchise locations.</a:t>
            </a:r>
          </a:p>
          <a:p>
            <a:pPr algn="just" marL="863601" indent="-287867" lvl="2">
              <a:lnSpc>
                <a:spcPts val="3140"/>
              </a:lnSpc>
              <a:buFont typeface="Arial"/>
              <a:buChar char="⚬"/>
            </a:pPr>
            <a:r>
              <a:rPr lang="en-US" sz="2000">
                <a:solidFill>
                  <a:srgbClr val="000000"/>
                </a:solidFill>
                <a:latin typeface="Arial"/>
                <a:ea typeface="Arial"/>
                <a:cs typeface="Arial"/>
                <a:sym typeface="Arial"/>
              </a:rPr>
              <a:t>Analyze UK franchising regulations and coffee industry requirements.</a:t>
            </a:r>
          </a:p>
          <a:p>
            <a:pPr algn="just" marL="431801" indent="-215900" lvl="1">
              <a:lnSpc>
                <a:spcPts val="3140"/>
              </a:lnSpc>
              <a:buFont typeface="Arial"/>
              <a:buChar char="•"/>
            </a:pPr>
            <a:r>
              <a:rPr lang="en-US" sz="2000">
                <a:solidFill>
                  <a:srgbClr val="000000"/>
                </a:solidFill>
                <a:latin typeface="Arial"/>
                <a:ea typeface="Arial"/>
                <a:cs typeface="Arial"/>
                <a:sym typeface="Arial"/>
              </a:rPr>
              <a:t>Phase 2: Develop Franchise Model</a:t>
            </a:r>
          </a:p>
          <a:p>
            <a:pPr algn="just" marL="863601" indent="-287867" lvl="2">
              <a:lnSpc>
                <a:spcPts val="3140"/>
              </a:lnSpc>
              <a:buFont typeface="Arial"/>
              <a:buChar char="⚬"/>
            </a:pPr>
            <a:r>
              <a:rPr lang="en-US" sz="2000">
                <a:solidFill>
                  <a:srgbClr val="000000"/>
                </a:solidFill>
                <a:latin typeface="Arial"/>
                <a:ea typeface="Arial"/>
                <a:cs typeface="Arial"/>
                <a:sym typeface="Arial"/>
              </a:rPr>
              <a:t>Create a Franchise Business Plan.</a:t>
            </a:r>
          </a:p>
          <a:p>
            <a:pPr algn="just" marL="863601" indent="-287867" lvl="2">
              <a:lnSpc>
                <a:spcPts val="3140"/>
              </a:lnSpc>
              <a:buFont typeface="Arial"/>
              <a:buChar char="⚬"/>
            </a:pPr>
            <a:r>
              <a:rPr lang="en-US" sz="2000">
                <a:solidFill>
                  <a:srgbClr val="000000"/>
                </a:solidFill>
                <a:latin typeface="Arial"/>
                <a:ea typeface="Arial"/>
                <a:cs typeface="Arial"/>
                <a:sym typeface="Arial"/>
              </a:rPr>
              <a:t>Develop training programs and standardize operations manual.</a:t>
            </a:r>
          </a:p>
          <a:p>
            <a:pPr algn="just" marL="431801" indent="-215900" lvl="1">
              <a:lnSpc>
                <a:spcPts val="3140"/>
              </a:lnSpc>
              <a:buFont typeface="Arial"/>
              <a:buChar char="•"/>
            </a:pPr>
            <a:r>
              <a:rPr lang="en-US" sz="2000">
                <a:solidFill>
                  <a:srgbClr val="000000"/>
                </a:solidFill>
                <a:latin typeface="Arial"/>
                <a:ea typeface="Arial"/>
                <a:cs typeface="Arial"/>
                <a:sym typeface="Arial"/>
              </a:rPr>
              <a:t>Phase 3: Legal and Financial Preparation</a:t>
            </a:r>
          </a:p>
          <a:p>
            <a:pPr algn="just" marL="863601" indent="-287867" lvl="2">
              <a:lnSpc>
                <a:spcPts val="3140"/>
              </a:lnSpc>
              <a:buFont typeface="Arial"/>
              <a:buChar char="⚬"/>
            </a:pPr>
            <a:r>
              <a:rPr lang="en-US" sz="2000">
                <a:solidFill>
                  <a:srgbClr val="000000"/>
                </a:solidFill>
                <a:latin typeface="Arial"/>
                <a:ea typeface="Arial"/>
                <a:cs typeface="Arial"/>
                <a:sym typeface="Arial"/>
              </a:rPr>
              <a:t>Consult legal experts to draft compliant franchise agreements.</a:t>
            </a:r>
          </a:p>
          <a:p>
            <a:pPr algn="just" marL="863601" indent="-287867" lvl="2">
              <a:lnSpc>
                <a:spcPts val="3140"/>
              </a:lnSpc>
              <a:buFont typeface="Arial"/>
              <a:buChar char="⚬"/>
            </a:pPr>
            <a:r>
              <a:rPr lang="en-US" sz="2000">
                <a:solidFill>
                  <a:srgbClr val="000000"/>
                </a:solidFill>
                <a:latin typeface="Arial"/>
                <a:ea typeface="Arial"/>
                <a:cs typeface="Arial"/>
                <a:sym typeface="Arial"/>
              </a:rPr>
              <a:t>Ensure branding and recipe protections are in place.</a:t>
            </a:r>
          </a:p>
          <a:p>
            <a:pPr algn="just" marL="863601" indent="-287867" lvl="2">
              <a:lnSpc>
                <a:spcPts val="3140"/>
              </a:lnSpc>
              <a:buFont typeface="Arial"/>
              <a:buChar char="⚬"/>
            </a:pPr>
            <a:r>
              <a:rPr lang="en-US" sz="2000">
                <a:solidFill>
                  <a:srgbClr val="000000"/>
                </a:solidFill>
                <a:latin typeface="Arial"/>
                <a:ea typeface="Arial"/>
                <a:cs typeface="Arial"/>
                <a:sym typeface="Arial"/>
              </a:rPr>
              <a:t>Explore financing options for franchisees with banks or financial institutions.</a:t>
            </a:r>
          </a:p>
          <a:p>
            <a:pPr algn="just" marL="431801" indent="-215900" lvl="1">
              <a:lnSpc>
                <a:spcPts val="3140"/>
              </a:lnSpc>
              <a:buFont typeface="Arial"/>
              <a:buChar char="•"/>
            </a:pPr>
            <a:r>
              <a:rPr lang="en-US" sz="2000">
                <a:solidFill>
                  <a:srgbClr val="000000"/>
                </a:solidFill>
                <a:latin typeface="Arial"/>
                <a:ea typeface="Arial"/>
                <a:cs typeface="Arial"/>
                <a:sym typeface="Arial"/>
              </a:rPr>
              <a:t>Phase 4: Recruit Franchisees</a:t>
            </a:r>
          </a:p>
          <a:p>
            <a:pPr algn="just" marL="863601" indent="-287867" lvl="2">
              <a:lnSpc>
                <a:spcPts val="3140"/>
              </a:lnSpc>
              <a:buFont typeface="Arial"/>
              <a:buChar char="⚬"/>
            </a:pPr>
            <a:r>
              <a:rPr lang="en-US" sz="2000">
                <a:solidFill>
                  <a:srgbClr val="000000"/>
                </a:solidFill>
                <a:latin typeface="Arial"/>
                <a:ea typeface="Arial"/>
                <a:cs typeface="Arial"/>
                <a:sym typeface="Arial"/>
              </a:rPr>
              <a:t>Launch a recruitment campaign and attend franchise expos to attract potential franchisees.</a:t>
            </a:r>
          </a:p>
          <a:p>
            <a:pPr algn="just" marL="431801" indent="-215900" lvl="1">
              <a:lnSpc>
                <a:spcPts val="3140"/>
              </a:lnSpc>
              <a:buFont typeface="Arial"/>
              <a:buChar char="•"/>
            </a:pPr>
            <a:r>
              <a:rPr lang="en-US" sz="2000">
                <a:solidFill>
                  <a:srgbClr val="000000"/>
                </a:solidFill>
                <a:latin typeface="Arial"/>
                <a:ea typeface="Arial"/>
                <a:cs typeface="Arial"/>
                <a:sym typeface="Arial"/>
              </a:rPr>
              <a:t>Phase 5: Launch and Operations</a:t>
            </a:r>
          </a:p>
          <a:p>
            <a:pPr algn="just" marL="863601" indent="-287867" lvl="2">
              <a:lnSpc>
                <a:spcPts val="3140"/>
              </a:lnSpc>
              <a:buFont typeface="Arial"/>
              <a:buChar char="⚬"/>
            </a:pPr>
            <a:r>
              <a:rPr lang="en-US" sz="2000">
                <a:solidFill>
                  <a:srgbClr val="000000"/>
                </a:solidFill>
                <a:latin typeface="Arial"/>
                <a:ea typeface="Arial"/>
                <a:cs typeface="Arial"/>
                <a:sym typeface="Arial"/>
              </a:rPr>
              <a:t>Pilot a franchise location and evaluate for adjustments.</a:t>
            </a:r>
          </a:p>
          <a:p>
            <a:pPr algn="just">
              <a:lnSpc>
                <a:spcPts val="3140"/>
              </a:lnSpc>
            </a:pPr>
          </a:p>
        </p:txBody>
      </p:sp>
      <p:sp>
        <p:nvSpPr>
          <p:cNvPr name="TextBox 11" id="11"/>
          <p:cNvSpPr txBox="true"/>
          <p:nvPr/>
        </p:nvSpPr>
        <p:spPr>
          <a:xfrm rot="0">
            <a:off x="1028700" y="1482126"/>
            <a:ext cx="7613168" cy="663982"/>
          </a:xfrm>
          <a:prstGeom prst="rect">
            <a:avLst/>
          </a:prstGeom>
        </p:spPr>
        <p:txBody>
          <a:bodyPr anchor="t" rtlCol="false" tIns="0" lIns="0" bIns="0" rIns="0">
            <a:spAutoFit/>
          </a:bodyPr>
          <a:lstStyle/>
          <a:p>
            <a:pPr algn="l">
              <a:lnSpc>
                <a:spcPts val="5402"/>
              </a:lnSpc>
              <a:spcBef>
                <a:spcPct val="0"/>
              </a:spcBef>
            </a:pPr>
            <a:r>
              <a:rPr lang="en-US" b="true" sz="3858">
                <a:solidFill>
                  <a:srgbClr val="425E1A"/>
                </a:solidFill>
                <a:latin typeface="Garet Bold"/>
                <a:ea typeface="Garet Bold"/>
                <a:cs typeface="Garet Bold"/>
                <a:sym typeface="Garet Bold"/>
              </a:rPr>
              <a:t>Action plan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7"/>
            <a:stretch>
              <a:fillRect l="0" t="0" r="0" b="0"/>
            </a:stretch>
          </a:blipFill>
        </p:spPr>
      </p:sp>
      <p:sp>
        <p:nvSpPr>
          <p:cNvPr name="Freeform 6" id="6"/>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7"/>
            <a:stretch>
              <a:fillRect l="0" t="0" r="0" b="0"/>
            </a:stretch>
          </a:blipFill>
        </p:spPr>
      </p:sp>
      <p:sp>
        <p:nvSpPr>
          <p:cNvPr name="Freeform 7" id="7"/>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1856647">
            <a:off x="15149146" y="6422416"/>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7797717">
            <a:off x="16912201" y="6588242"/>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7"/>
            <a:stretch>
              <a:fillRect l="0" t="0" r="0" b="0"/>
            </a:stretch>
          </a:blipFill>
        </p:spPr>
      </p:sp>
      <p:sp>
        <p:nvSpPr>
          <p:cNvPr name="TextBox 10" id="10"/>
          <p:cNvSpPr txBox="true"/>
          <p:nvPr/>
        </p:nvSpPr>
        <p:spPr>
          <a:xfrm rot="0">
            <a:off x="3934052" y="4077663"/>
            <a:ext cx="10952707" cy="1147224"/>
          </a:xfrm>
          <a:prstGeom prst="rect">
            <a:avLst/>
          </a:prstGeom>
        </p:spPr>
        <p:txBody>
          <a:bodyPr anchor="t" rtlCol="false" tIns="0" lIns="0" bIns="0" rIns="0">
            <a:spAutoFit/>
          </a:bodyPr>
          <a:lstStyle/>
          <a:p>
            <a:pPr algn="ctr">
              <a:lnSpc>
                <a:spcPts val="9421"/>
              </a:lnSpc>
              <a:spcBef>
                <a:spcPct val="0"/>
              </a:spcBef>
            </a:pPr>
            <a:r>
              <a:rPr lang="en-US" b="true" sz="6729">
                <a:solidFill>
                  <a:srgbClr val="425E1A"/>
                </a:solidFill>
                <a:latin typeface="Garet Bold"/>
                <a:ea typeface="Garet Bold"/>
                <a:cs typeface="Garet Bold"/>
                <a:sym typeface="Garet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7"/>
            <a:stretch>
              <a:fillRect l="0" t="0" r="0" b="0"/>
            </a:stretch>
          </a:blipFill>
        </p:spPr>
      </p:sp>
      <p:sp>
        <p:nvSpPr>
          <p:cNvPr name="Freeform 6" id="6"/>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7"/>
            <a:stretch>
              <a:fillRect l="0" t="0" r="0" b="0"/>
            </a:stretch>
          </a:blipFill>
        </p:spPr>
      </p:sp>
      <p:sp>
        <p:nvSpPr>
          <p:cNvPr name="Freeform 7" id="7"/>
          <p:cNvSpPr/>
          <p:nvPr/>
        </p:nvSpPr>
        <p:spPr>
          <a:xfrm flipH="true" flipV="false" rot="2537681">
            <a:off x="12821666" y="-185932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1856647">
            <a:off x="15149146" y="6422416"/>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7797717">
            <a:off x="16912201" y="6588242"/>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7"/>
            <a:stretch>
              <a:fillRect l="0" t="0" r="0" b="0"/>
            </a:stretch>
          </a:blipFill>
        </p:spPr>
      </p:sp>
      <p:sp>
        <p:nvSpPr>
          <p:cNvPr name="Freeform 10" id="10"/>
          <p:cNvSpPr/>
          <p:nvPr/>
        </p:nvSpPr>
        <p:spPr>
          <a:xfrm flipH="false" flipV="false" rot="0">
            <a:off x="10838866" y="3314788"/>
            <a:ext cx="3552701" cy="3552701"/>
          </a:xfrm>
          <a:custGeom>
            <a:avLst/>
            <a:gdLst/>
            <a:ahLst/>
            <a:cxnLst/>
            <a:rect r="r" b="b" t="t" l="l"/>
            <a:pathLst>
              <a:path h="3552701" w="3552701">
                <a:moveTo>
                  <a:pt x="0" y="0"/>
                </a:moveTo>
                <a:lnTo>
                  <a:pt x="3552701" y="0"/>
                </a:lnTo>
                <a:lnTo>
                  <a:pt x="3552701" y="3552701"/>
                </a:lnTo>
                <a:lnTo>
                  <a:pt x="0" y="3552701"/>
                </a:lnTo>
                <a:lnTo>
                  <a:pt x="0" y="0"/>
                </a:lnTo>
                <a:close/>
              </a:path>
            </a:pathLst>
          </a:custGeom>
          <a:blipFill>
            <a:blip r:embed="rId12"/>
            <a:stretch>
              <a:fillRect l="0" t="0" r="0" b="0"/>
            </a:stretch>
          </a:blipFill>
          <a:ln cap="sq">
            <a:noFill/>
            <a:prstDash val="solid"/>
            <a:miter/>
          </a:ln>
        </p:spPr>
      </p:sp>
      <p:sp>
        <p:nvSpPr>
          <p:cNvPr name="TextBox 11" id="11"/>
          <p:cNvSpPr txBox="true"/>
          <p:nvPr/>
        </p:nvSpPr>
        <p:spPr>
          <a:xfrm rot="0">
            <a:off x="2399105" y="4659313"/>
            <a:ext cx="8582485" cy="951909"/>
          </a:xfrm>
          <a:prstGeom prst="rect">
            <a:avLst/>
          </a:prstGeom>
        </p:spPr>
        <p:txBody>
          <a:bodyPr anchor="t" rtlCol="false" tIns="0" lIns="0" bIns="0" rIns="0">
            <a:spAutoFit/>
          </a:bodyPr>
          <a:lstStyle/>
          <a:p>
            <a:pPr algn="just">
              <a:lnSpc>
                <a:spcPts val="7814"/>
              </a:lnSpc>
              <a:spcBef>
                <a:spcPct val="0"/>
              </a:spcBef>
            </a:pPr>
            <a:r>
              <a:rPr lang="en-US" b="true" sz="5581">
                <a:solidFill>
                  <a:srgbClr val="425E1A"/>
                </a:solidFill>
                <a:latin typeface="Garet Bold"/>
                <a:ea typeface="Garet Bold"/>
                <a:cs typeface="Garet Bold"/>
                <a:sym typeface="Garet Bold"/>
              </a:rPr>
              <a:t>Company Analysis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25E1A"/>
        </a:solidFill>
      </p:bgPr>
    </p:bg>
    <p:spTree>
      <p:nvGrpSpPr>
        <p:cNvPr id="1" name=""/>
        <p:cNvGrpSpPr/>
        <p:nvPr/>
      </p:nvGrpSpPr>
      <p:grpSpPr>
        <a:xfrm>
          <a:off x="0" y="0"/>
          <a:ext cx="0" cy="0"/>
          <a:chOff x="0" y="0"/>
          <a:chExt cx="0" cy="0"/>
        </a:xfrm>
      </p:grpSpPr>
      <p:sp>
        <p:nvSpPr>
          <p:cNvPr name="Freeform 2" id="2"/>
          <p:cNvSpPr/>
          <p:nvPr/>
        </p:nvSpPr>
        <p:spPr>
          <a:xfrm flipH="true" flipV="false" rot="7660565">
            <a:off x="4314628" y="6695938"/>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38438" y="0"/>
            <a:ext cx="10482438" cy="10482438"/>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0" y="0"/>
                  </a:moveTo>
                  <a:lnTo>
                    <a:pt x="3331210" y="0"/>
                  </a:lnTo>
                  <a:cubicBezTo>
                    <a:pt x="3331210" y="1840230"/>
                    <a:pt x="1840230" y="3331210"/>
                    <a:pt x="0" y="3331210"/>
                  </a:cubicBezTo>
                  <a:lnTo>
                    <a:pt x="0" y="0"/>
                  </a:lnTo>
                  <a:close/>
                </a:path>
              </a:pathLst>
            </a:custGeom>
            <a:blipFill>
              <a:blip r:embed="rId4"/>
              <a:stretch>
                <a:fillRect l="-25136" t="0" r="-25136" b="0"/>
              </a:stretch>
            </a:blipFill>
            <a:ln w="76200" cap="sq">
              <a:solidFill>
                <a:srgbClr val="E4E2DD"/>
              </a:solidFill>
              <a:prstDash val="solid"/>
              <a:miter/>
            </a:ln>
          </p:spPr>
        </p:sp>
      </p:grpSp>
      <p:sp>
        <p:nvSpPr>
          <p:cNvPr name="TextBox 5" id="5"/>
          <p:cNvSpPr txBox="true"/>
          <p:nvPr/>
        </p:nvSpPr>
        <p:spPr>
          <a:xfrm rot="0">
            <a:off x="9342890" y="2356885"/>
            <a:ext cx="8109343" cy="6565265"/>
          </a:xfrm>
          <a:prstGeom prst="rect">
            <a:avLst/>
          </a:prstGeom>
        </p:spPr>
        <p:txBody>
          <a:bodyPr anchor="t" rtlCol="false" tIns="0" lIns="0" bIns="0" rIns="0">
            <a:spAutoFit/>
          </a:bodyPr>
          <a:lstStyle/>
          <a:p>
            <a:pPr algn="just">
              <a:lnSpc>
                <a:spcPts val="3279"/>
              </a:lnSpc>
            </a:pPr>
            <a:r>
              <a:rPr lang="en-US" sz="1999" b="true">
                <a:solidFill>
                  <a:srgbClr val="FFFFFF"/>
                </a:solidFill>
                <a:latin typeface="Arial Bold"/>
                <a:ea typeface="Arial Bold"/>
                <a:cs typeface="Arial Bold"/>
                <a:sym typeface="Arial Bold"/>
              </a:rPr>
              <a:t>Business mode</a:t>
            </a:r>
            <a:r>
              <a:rPr lang="en-US" sz="1999">
                <a:solidFill>
                  <a:srgbClr val="FFFFFF"/>
                </a:solidFill>
                <a:latin typeface="Arial"/>
                <a:ea typeface="Arial"/>
                <a:cs typeface="Arial"/>
                <a:sym typeface="Arial"/>
              </a:rPr>
              <a:t>l: Vietnamese Coffee Chain </a:t>
            </a:r>
          </a:p>
          <a:p>
            <a:pPr algn="just">
              <a:lnSpc>
                <a:spcPts val="3279"/>
              </a:lnSpc>
            </a:pPr>
            <a:r>
              <a:rPr lang="en-US" sz="1999" b="true">
                <a:solidFill>
                  <a:srgbClr val="FFFFFF"/>
                </a:solidFill>
                <a:latin typeface="Arial Bold"/>
                <a:ea typeface="Arial Bold"/>
                <a:cs typeface="Arial Bold"/>
                <a:sym typeface="Arial Bold"/>
              </a:rPr>
              <a:t>Employees</a:t>
            </a:r>
            <a:r>
              <a:rPr lang="en-US" sz="1999">
                <a:solidFill>
                  <a:srgbClr val="FFFFFF"/>
                </a:solidFill>
                <a:latin typeface="Arial"/>
                <a:ea typeface="Arial"/>
                <a:cs typeface="Arial"/>
                <a:sym typeface="Arial"/>
              </a:rPr>
              <a:t>: </a:t>
            </a:r>
            <a:r>
              <a:rPr lang="en-US" sz="1999" u="sng">
                <a:solidFill>
                  <a:srgbClr val="FFFFFF"/>
                </a:solidFill>
                <a:latin typeface="Arial"/>
                <a:ea typeface="Arial"/>
                <a:cs typeface="Arial"/>
                <a:sym typeface="Arial"/>
                <a:hlinkClick r:id="rId5" tooltip="https://www.linkedin.com/search/results/people/?currentCompany=%5B%2265663575%22%5D&amp;origin=COMPANY_PAGE_CANNED_SEARCH"/>
              </a:rPr>
              <a:t>201-500 employees</a:t>
            </a:r>
            <a:r>
              <a:rPr lang="en-US" sz="1999">
                <a:solidFill>
                  <a:srgbClr val="FFFFFF"/>
                </a:solidFill>
                <a:latin typeface="Arial"/>
                <a:ea typeface="Arial"/>
                <a:cs typeface="Arial"/>
                <a:sym typeface="Arial"/>
              </a:rPr>
              <a:t> (Linkedin 2025) </a:t>
            </a:r>
          </a:p>
          <a:p>
            <a:pPr algn="just">
              <a:lnSpc>
                <a:spcPts val="3279"/>
              </a:lnSpc>
            </a:pPr>
            <a:r>
              <a:rPr lang="en-US" sz="1999" b="true">
                <a:solidFill>
                  <a:srgbClr val="FFFFFF"/>
                </a:solidFill>
                <a:latin typeface="Arial Bold"/>
                <a:ea typeface="Arial Bold"/>
                <a:cs typeface="Arial Bold"/>
                <a:sym typeface="Arial Bold"/>
              </a:rPr>
              <a:t>International Presence:</a:t>
            </a:r>
          </a:p>
          <a:p>
            <a:pPr algn="just" marL="431799" indent="-215899" lvl="1">
              <a:lnSpc>
                <a:spcPts val="3279"/>
              </a:lnSpc>
              <a:buFont typeface="Arial"/>
              <a:buChar char="•"/>
            </a:pPr>
            <a:r>
              <a:rPr lang="en-US" sz="1999">
                <a:solidFill>
                  <a:srgbClr val="FFFFFF"/>
                </a:solidFill>
                <a:latin typeface="Arial"/>
                <a:ea typeface="Arial"/>
                <a:cs typeface="Arial"/>
                <a:sym typeface="Arial"/>
              </a:rPr>
              <a:t>Vietnam </a:t>
            </a:r>
          </a:p>
          <a:p>
            <a:pPr algn="just" marL="431799" indent="-215899" lvl="1">
              <a:lnSpc>
                <a:spcPts val="3279"/>
              </a:lnSpc>
              <a:buFont typeface="Arial"/>
              <a:buChar char="•"/>
            </a:pPr>
            <a:r>
              <a:rPr lang="en-US" sz="1999">
                <a:solidFill>
                  <a:srgbClr val="FFFFFF"/>
                </a:solidFill>
                <a:latin typeface="Arial"/>
                <a:ea typeface="Arial"/>
                <a:cs typeface="Arial"/>
                <a:sym typeface="Arial"/>
              </a:rPr>
              <a:t>South Korea </a:t>
            </a:r>
          </a:p>
          <a:p>
            <a:pPr algn="just" marL="431799" indent="-215899" lvl="1">
              <a:lnSpc>
                <a:spcPts val="3279"/>
              </a:lnSpc>
              <a:buFont typeface="Arial"/>
              <a:buChar char="•"/>
            </a:pPr>
            <a:r>
              <a:rPr lang="en-US" sz="1999">
                <a:solidFill>
                  <a:srgbClr val="FFFFFF"/>
                </a:solidFill>
                <a:latin typeface="Arial"/>
                <a:ea typeface="Arial"/>
                <a:cs typeface="Arial"/>
                <a:sym typeface="Arial"/>
              </a:rPr>
              <a:t>Malaysia </a:t>
            </a:r>
          </a:p>
          <a:p>
            <a:pPr algn="just" marL="431799" indent="-215899" lvl="1">
              <a:lnSpc>
                <a:spcPts val="3279"/>
              </a:lnSpc>
              <a:buFont typeface="Arial"/>
              <a:buChar char="•"/>
            </a:pPr>
            <a:r>
              <a:rPr lang="en-US" sz="1999">
                <a:solidFill>
                  <a:srgbClr val="FFFFFF"/>
                </a:solidFill>
                <a:latin typeface="Arial"/>
                <a:ea typeface="Arial"/>
                <a:cs typeface="Arial"/>
                <a:sym typeface="Arial"/>
              </a:rPr>
              <a:t>Canada </a:t>
            </a:r>
          </a:p>
          <a:p>
            <a:pPr algn="just" marL="431799" indent="-215899" lvl="1">
              <a:lnSpc>
                <a:spcPts val="3279"/>
              </a:lnSpc>
              <a:buFont typeface="Arial"/>
              <a:buChar char="•"/>
            </a:pPr>
            <a:r>
              <a:rPr lang="en-US" sz="1999">
                <a:solidFill>
                  <a:srgbClr val="FFFFFF"/>
                </a:solidFill>
                <a:latin typeface="Arial"/>
                <a:ea typeface="Arial"/>
                <a:cs typeface="Arial"/>
                <a:sym typeface="Arial"/>
              </a:rPr>
              <a:t>Taiwan </a:t>
            </a:r>
          </a:p>
          <a:p>
            <a:pPr algn="just">
              <a:lnSpc>
                <a:spcPts val="3279"/>
              </a:lnSpc>
            </a:pPr>
            <a:r>
              <a:rPr lang="en-US" sz="1999" b="true">
                <a:solidFill>
                  <a:srgbClr val="FFFFFF"/>
                </a:solidFill>
                <a:latin typeface="Arial Bold"/>
                <a:ea typeface="Arial Bold"/>
                <a:cs typeface="Arial Bold"/>
                <a:sym typeface="Arial Bold"/>
              </a:rPr>
              <a:t>Product Offerings</a:t>
            </a:r>
            <a:r>
              <a:rPr lang="en-US" sz="1999">
                <a:solidFill>
                  <a:srgbClr val="FFFFFF"/>
                </a:solidFill>
                <a:latin typeface="Arial"/>
                <a:ea typeface="Arial"/>
                <a:cs typeface="Arial"/>
                <a:sym typeface="Arial"/>
              </a:rPr>
              <a:t>: Traditional Vietnamese coffee, unique beverages, and authentic snacks inspired by Vietnamese culture (Cong Ca Phe 2025).</a:t>
            </a:r>
          </a:p>
          <a:p>
            <a:pPr algn="just">
              <a:lnSpc>
                <a:spcPts val="3279"/>
              </a:lnSpc>
            </a:pPr>
            <a:r>
              <a:rPr lang="en-US" sz="1999" b="true">
                <a:solidFill>
                  <a:srgbClr val="FFFFFF"/>
                </a:solidFill>
                <a:latin typeface="Arial Bold"/>
                <a:ea typeface="Arial Bold"/>
                <a:cs typeface="Arial Bold"/>
                <a:sym typeface="Arial Bold"/>
              </a:rPr>
              <a:t>Target Customers </a:t>
            </a:r>
          </a:p>
          <a:p>
            <a:pPr algn="just" marL="431799" indent="-215899" lvl="1">
              <a:lnSpc>
                <a:spcPts val="3279"/>
              </a:lnSpc>
              <a:buFont typeface="Arial"/>
              <a:buChar char="•"/>
            </a:pPr>
            <a:r>
              <a:rPr lang="en-US" sz="1999">
                <a:solidFill>
                  <a:srgbClr val="FFFFFF"/>
                </a:solidFill>
                <a:latin typeface="Arial"/>
                <a:ea typeface="Arial"/>
                <a:cs typeface="Arial"/>
                <a:sym typeface="Arial"/>
              </a:rPr>
              <a:t>Local Vietnamese coffee enthusiasts </a:t>
            </a:r>
          </a:p>
          <a:p>
            <a:pPr algn="just" marL="431799" indent="-215899" lvl="1">
              <a:lnSpc>
                <a:spcPts val="3279"/>
              </a:lnSpc>
              <a:buFont typeface="Arial"/>
              <a:buChar char="•"/>
            </a:pPr>
            <a:r>
              <a:rPr lang="en-US" sz="1999">
                <a:solidFill>
                  <a:srgbClr val="FFFFFF"/>
                </a:solidFill>
                <a:latin typeface="Arial"/>
                <a:ea typeface="Arial"/>
                <a:cs typeface="Arial"/>
                <a:sym typeface="Arial"/>
              </a:rPr>
              <a:t>International customers seeking authentic Vietnamese experiences </a:t>
            </a:r>
          </a:p>
          <a:p>
            <a:pPr algn="just" marL="431799" indent="-215899" lvl="1">
              <a:lnSpc>
                <a:spcPts val="3279"/>
              </a:lnSpc>
              <a:buFont typeface="Arial"/>
              <a:buChar char="•"/>
            </a:pPr>
            <a:r>
              <a:rPr lang="en-US" sz="1999">
                <a:solidFill>
                  <a:srgbClr val="FFFFFF"/>
                </a:solidFill>
                <a:latin typeface="Arial"/>
                <a:ea typeface="Arial"/>
                <a:cs typeface="Arial"/>
                <a:sym typeface="Arial"/>
              </a:rPr>
              <a:t>Young adults and families looking for cozy, social environments</a:t>
            </a:r>
          </a:p>
          <a:p>
            <a:pPr algn="just">
              <a:lnSpc>
                <a:spcPts val="3279"/>
              </a:lnSpc>
            </a:pPr>
          </a:p>
        </p:txBody>
      </p:sp>
      <p:sp>
        <p:nvSpPr>
          <p:cNvPr name="Freeform 6" id="6"/>
          <p:cNvSpPr/>
          <p:nvPr/>
        </p:nvSpPr>
        <p:spPr>
          <a:xfrm flipH="false" flipV="false" rot="-992471">
            <a:off x="5055790" y="7870170"/>
            <a:ext cx="1406028" cy="2239051"/>
          </a:xfrm>
          <a:custGeom>
            <a:avLst/>
            <a:gdLst/>
            <a:ahLst/>
            <a:cxnLst/>
            <a:rect r="r" b="b" t="t" l="l"/>
            <a:pathLst>
              <a:path h="2239051" w="1406028">
                <a:moveTo>
                  <a:pt x="0" y="0"/>
                </a:moveTo>
                <a:lnTo>
                  <a:pt x="1406028" y="0"/>
                </a:lnTo>
                <a:lnTo>
                  <a:pt x="1406028" y="2239050"/>
                </a:lnTo>
                <a:lnTo>
                  <a:pt x="0" y="2239050"/>
                </a:lnTo>
                <a:lnTo>
                  <a:pt x="0" y="0"/>
                </a:lnTo>
                <a:close/>
              </a:path>
            </a:pathLst>
          </a:custGeom>
          <a:blipFill>
            <a:blip r:embed="rId6"/>
            <a:stretch>
              <a:fillRect l="0" t="0" r="0" b="0"/>
            </a:stretch>
          </a:blipFill>
        </p:spPr>
      </p:sp>
      <p:sp>
        <p:nvSpPr>
          <p:cNvPr name="Freeform 7" id="7"/>
          <p:cNvSpPr/>
          <p:nvPr/>
        </p:nvSpPr>
        <p:spPr>
          <a:xfrm flipH="false" flipV="false" rot="-7797717">
            <a:off x="9949491" y="-794465"/>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6"/>
            <a:stretch>
              <a:fillRect l="0" t="0" r="0" b="0"/>
            </a:stretch>
          </a:blipFill>
        </p:spPr>
      </p:sp>
      <p:sp>
        <p:nvSpPr>
          <p:cNvPr name="TextBox 8" id="8"/>
          <p:cNvSpPr txBox="true"/>
          <p:nvPr/>
        </p:nvSpPr>
        <p:spPr>
          <a:xfrm rot="0">
            <a:off x="11633305" y="933450"/>
            <a:ext cx="5177808" cy="715195"/>
          </a:xfrm>
          <a:prstGeom prst="rect">
            <a:avLst/>
          </a:prstGeom>
        </p:spPr>
        <p:txBody>
          <a:bodyPr anchor="t" rtlCol="false" tIns="0" lIns="0" bIns="0" rIns="0">
            <a:spAutoFit/>
          </a:bodyPr>
          <a:lstStyle/>
          <a:p>
            <a:pPr algn="just">
              <a:lnSpc>
                <a:spcPts val="5729"/>
              </a:lnSpc>
              <a:spcBef>
                <a:spcPct val="0"/>
              </a:spcBef>
            </a:pPr>
            <a:r>
              <a:rPr lang="en-US" b="true" sz="4092">
                <a:solidFill>
                  <a:srgbClr val="FFFFFF"/>
                </a:solidFill>
                <a:latin typeface="Arimo Bold"/>
                <a:ea typeface="Arimo Bold"/>
                <a:cs typeface="Arimo Bold"/>
                <a:sym typeface="Arimo Bold"/>
              </a:rPr>
              <a:t>Company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19654" y="1914538"/>
            <a:ext cx="3813579" cy="3521075"/>
          </a:xfrm>
          <a:prstGeom prst="rect">
            <a:avLst/>
          </a:prstGeom>
        </p:spPr>
        <p:txBody>
          <a:bodyPr anchor="t" rtlCol="false" tIns="0" lIns="0" bIns="0" rIns="0">
            <a:spAutoFit/>
          </a:bodyPr>
          <a:lstStyle/>
          <a:p>
            <a:pPr algn="l">
              <a:lnSpc>
                <a:spcPts val="7000"/>
              </a:lnSpc>
              <a:spcBef>
                <a:spcPct val="0"/>
              </a:spcBef>
            </a:pPr>
            <a:r>
              <a:rPr lang="en-US" b="true" sz="5000">
                <a:solidFill>
                  <a:srgbClr val="425E1A"/>
                </a:solidFill>
                <a:latin typeface="Garet Bold"/>
                <a:ea typeface="Garet Bold"/>
                <a:cs typeface="Garet Bold"/>
                <a:sym typeface="Garet Bold"/>
              </a:rPr>
              <a:t>Target customers in foreign markets</a:t>
            </a:r>
            <a:r>
              <a:rPr lang="en-US" b="true" sz="5000">
                <a:solidFill>
                  <a:srgbClr val="425E1A"/>
                </a:solidFill>
                <a:latin typeface="Garet Bold"/>
                <a:ea typeface="Garet Bold"/>
                <a:cs typeface="Garet Bold"/>
                <a:sym typeface="Garet Bold"/>
              </a:rPr>
              <a:t> </a:t>
            </a:r>
          </a:p>
        </p:txBody>
      </p:sp>
      <p:sp>
        <p:nvSpPr>
          <p:cNvPr name="TextBox 8" id="8"/>
          <p:cNvSpPr txBox="true"/>
          <p:nvPr/>
        </p:nvSpPr>
        <p:spPr>
          <a:xfrm rot="0">
            <a:off x="6852609" y="1885963"/>
            <a:ext cx="9069343" cy="6009640"/>
          </a:xfrm>
          <a:prstGeom prst="rect">
            <a:avLst/>
          </a:prstGeom>
        </p:spPr>
        <p:txBody>
          <a:bodyPr anchor="t" rtlCol="false" tIns="0" lIns="0" bIns="0" rIns="0">
            <a:spAutoFit/>
          </a:bodyPr>
          <a:lstStyle/>
          <a:p>
            <a:pPr algn="just">
              <a:lnSpc>
                <a:spcPts val="3379"/>
              </a:lnSpc>
            </a:pPr>
          </a:p>
          <a:p>
            <a:pPr algn="just">
              <a:lnSpc>
                <a:spcPts val="3379"/>
              </a:lnSpc>
            </a:pPr>
            <a:r>
              <a:rPr lang="en-US" sz="1999">
                <a:solidFill>
                  <a:srgbClr val="0F0E0E"/>
                </a:solidFill>
                <a:latin typeface="Arial"/>
                <a:ea typeface="Arial"/>
                <a:cs typeface="Arial"/>
                <a:sym typeface="Arial"/>
              </a:rPr>
              <a:t>Locations: Large bustling cities (Busan, Toronto, Seoul) (Cong Ca Phe 2025)</a:t>
            </a:r>
          </a:p>
          <a:p>
            <a:pPr algn="just">
              <a:lnSpc>
                <a:spcPts val="3379"/>
              </a:lnSpc>
            </a:pPr>
            <a:r>
              <a:rPr lang="en-US" sz="1999">
                <a:solidFill>
                  <a:srgbClr val="0F0E0E"/>
                </a:solidFill>
                <a:latin typeface="Arial"/>
                <a:ea typeface="Arial"/>
                <a:cs typeface="Arial"/>
                <a:sym typeface="Arial"/>
              </a:rPr>
              <a:t>Ages: 16-40</a:t>
            </a:r>
          </a:p>
          <a:p>
            <a:pPr algn="just">
              <a:lnSpc>
                <a:spcPts val="3379"/>
              </a:lnSpc>
            </a:pPr>
            <a:r>
              <a:rPr lang="en-US" sz="1999">
                <a:solidFill>
                  <a:srgbClr val="0F0E0E"/>
                </a:solidFill>
                <a:latin typeface="Arial"/>
                <a:ea typeface="Arial"/>
                <a:cs typeface="Arial"/>
                <a:sym typeface="Arial"/>
              </a:rPr>
              <a:t>Customer: </a:t>
            </a:r>
          </a:p>
          <a:p>
            <a:pPr algn="just" marL="431799" indent="-215899" lvl="1">
              <a:lnSpc>
                <a:spcPts val="3379"/>
              </a:lnSpc>
              <a:buFont typeface="Arial"/>
              <a:buChar char="•"/>
            </a:pPr>
            <a:r>
              <a:rPr lang="en-US" sz="1999">
                <a:solidFill>
                  <a:srgbClr val="0F0E0E"/>
                </a:solidFill>
                <a:latin typeface="Arial"/>
                <a:ea typeface="Arial"/>
                <a:cs typeface="Arial"/>
                <a:sym typeface="Arial"/>
              </a:rPr>
              <a:t>Vietnamese abroad who seek a connection to the home country, particularly the subsidy period of Vietnam. Cong Ca Phe provides them with a nostalgic experience that resonates with their desire for authenticity and cultural connection (Nguyen 2023).</a:t>
            </a:r>
          </a:p>
          <a:p>
            <a:pPr algn="just" marL="431799" indent="-215899" lvl="1">
              <a:lnSpc>
                <a:spcPts val="3379"/>
              </a:lnSpc>
              <a:buFont typeface="Arial"/>
              <a:buChar char="•"/>
            </a:pPr>
            <a:r>
              <a:rPr lang="en-US" sz="1999">
                <a:solidFill>
                  <a:srgbClr val="0F0E0E"/>
                </a:solidFill>
                <a:latin typeface="Arial"/>
                <a:ea typeface="Arial"/>
                <a:cs typeface="Arial"/>
                <a:sym typeface="Arial"/>
              </a:rPr>
              <a:t>Young people open to new experience and taste who are drawn to brands that offer unique experiences and products. They are likely to appreciate Cong Ca Phe's distinctive Vietnamese coffee offerings and the cultural ambiance of the café, which sets it apart from mainstream coffee shops (Nguyen 2023).</a:t>
            </a:r>
          </a:p>
          <a:p>
            <a:pPr algn="just">
              <a:lnSpc>
                <a:spcPts val="3379"/>
              </a:lnSpc>
            </a:pPr>
          </a:p>
        </p:txBody>
      </p:sp>
      <p:sp>
        <p:nvSpPr>
          <p:cNvPr name="Freeform 9" id="9"/>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5"/>
            <a:stretch>
              <a:fillRect l="0" t="0" r="0" b="0"/>
            </a:stretch>
          </a:blipFill>
        </p:spPr>
      </p:sp>
      <p:sp>
        <p:nvSpPr>
          <p:cNvPr name="Freeform 10" id="10"/>
          <p:cNvSpPr/>
          <p:nvPr/>
        </p:nvSpPr>
        <p:spPr>
          <a:xfrm flipH="false" flipV="false" rot="-7797717">
            <a:off x="17273636" y="4957041"/>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5"/>
            <a:stretch>
              <a:fillRect l="0" t="0" r="0" b="0"/>
            </a:stretch>
          </a:blipFill>
        </p:spPr>
      </p:sp>
      <p:sp>
        <p:nvSpPr>
          <p:cNvPr name="Freeform 11" id="11"/>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5"/>
            <a:stretch>
              <a:fillRect l="0" t="0" r="0" b="0"/>
            </a:stretch>
          </a:blipFill>
        </p:spPr>
      </p:sp>
      <p:sp>
        <p:nvSpPr>
          <p:cNvPr name="Freeform 6" id="6"/>
          <p:cNvSpPr/>
          <p:nvPr/>
        </p:nvSpPr>
        <p:spPr>
          <a:xfrm flipH="false" flipV="false" rot="-7797717">
            <a:off x="8707391" y="-1119525"/>
            <a:ext cx="1406028" cy="2239051"/>
          </a:xfrm>
          <a:custGeom>
            <a:avLst/>
            <a:gdLst/>
            <a:ahLst/>
            <a:cxnLst/>
            <a:rect r="r" b="b" t="t" l="l"/>
            <a:pathLst>
              <a:path h="2239051" w="1406028">
                <a:moveTo>
                  <a:pt x="0" y="0"/>
                </a:moveTo>
                <a:lnTo>
                  <a:pt x="1406028" y="0"/>
                </a:lnTo>
                <a:lnTo>
                  <a:pt x="1406028" y="2239050"/>
                </a:lnTo>
                <a:lnTo>
                  <a:pt x="0" y="2239050"/>
                </a:lnTo>
                <a:lnTo>
                  <a:pt x="0" y="0"/>
                </a:lnTo>
                <a:close/>
              </a:path>
            </a:pathLst>
          </a:custGeom>
          <a:blipFill>
            <a:blip r:embed="rId5"/>
            <a:stretch>
              <a:fillRect l="0" t="0" r="0" b="0"/>
            </a:stretch>
          </a:blipFill>
        </p:spPr>
      </p:sp>
      <p:sp>
        <p:nvSpPr>
          <p:cNvPr name="Freeform 7" id="7"/>
          <p:cNvSpPr/>
          <p:nvPr/>
        </p:nvSpPr>
        <p:spPr>
          <a:xfrm flipH="false" flipV="false" rot="0">
            <a:off x="14148395" y="5275988"/>
            <a:ext cx="6221810" cy="6153833"/>
          </a:xfrm>
          <a:custGeom>
            <a:avLst/>
            <a:gdLst/>
            <a:ahLst/>
            <a:cxnLst/>
            <a:rect r="r" b="b" t="t" l="l"/>
            <a:pathLst>
              <a:path h="6153833" w="6221810">
                <a:moveTo>
                  <a:pt x="0" y="0"/>
                </a:moveTo>
                <a:lnTo>
                  <a:pt x="6221810" y="0"/>
                </a:lnTo>
                <a:lnTo>
                  <a:pt x="6221810" y="6153833"/>
                </a:lnTo>
                <a:lnTo>
                  <a:pt x="0" y="6153833"/>
                </a:lnTo>
                <a:lnTo>
                  <a:pt x="0" y="0"/>
                </a:lnTo>
                <a:close/>
              </a:path>
            </a:pathLst>
          </a:custGeom>
          <a:blipFill>
            <a:blip r:embed="rId6"/>
            <a:stretch>
              <a:fillRect l="0" t="-26380" r="0" b="0"/>
            </a:stretch>
          </a:blipFill>
        </p:spPr>
      </p:sp>
      <p:sp>
        <p:nvSpPr>
          <p:cNvPr name="TextBox 8" id="8"/>
          <p:cNvSpPr txBox="true"/>
          <p:nvPr/>
        </p:nvSpPr>
        <p:spPr>
          <a:xfrm rot="0">
            <a:off x="2738044" y="800100"/>
            <a:ext cx="4753080" cy="2148464"/>
          </a:xfrm>
          <a:prstGeom prst="rect">
            <a:avLst/>
          </a:prstGeom>
        </p:spPr>
        <p:txBody>
          <a:bodyPr anchor="t" rtlCol="false" tIns="0" lIns="0" bIns="0" rIns="0">
            <a:spAutoFit/>
          </a:bodyPr>
          <a:lstStyle/>
          <a:p>
            <a:pPr algn="l">
              <a:lnSpc>
                <a:spcPts val="8171"/>
              </a:lnSpc>
              <a:spcBef>
                <a:spcPct val="0"/>
              </a:spcBef>
            </a:pPr>
            <a:r>
              <a:rPr lang="en-US" b="true" sz="5836">
                <a:solidFill>
                  <a:srgbClr val="425E1A"/>
                </a:solidFill>
                <a:latin typeface="Arial Bold"/>
                <a:ea typeface="Arial Bold"/>
                <a:cs typeface="Arial Bold"/>
                <a:sym typeface="Arial Bold"/>
              </a:rPr>
              <a:t>Competitive advantages</a:t>
            </a:r>
          </a:p>
        </p:txBody>
      </p:sp>
      <p:sp>
        <p:nvSpPr>
          <p:cNvPr name="TextBox 9" id="9"/>
          <p:cNvSpPr txBox="true"/>
          <p:nvPr/>
        </p:nvSpPr>
        <p:spPr>
          <a:xfrm rot="0">
            <a:off x="2738044" y="4101318"/>
            <a:ext cx="5004635" cy="1797050"/>
          </a:xfrm>
          <a:prstGeom prst="rect">
            <a:avLst/>
          </a:prstGeom>
        </p:spPr>
        <p:txBody>
          <a:bodyPr anchor="t" rtlCol="false" tIns="0" lIns="0" bIns="0" rIns="0">
            <a:spAutoFit/>
          </a:bodyPr>
          <a:lstStyle/>
          <a:p>
            <a:pPr algn="just">
              <a:lnSpc>
                <a:spcPts val="2800"/>
              </a:lnSpc>
              <a:spcBef>
                <a:spcPct val="0"/>
              </a:spcBef>
            </a:pPr>
            <a:r>
              <a:rPr lang="en-US" sz="2000">
                <a:solidFill>
                  <a:srgbClr val="0F0E0E"/>
                </a:solidFill>
                <a:latin typeface="Arial"/>
                <a:ea typeface="Arial"/>
                <a:cs typeface="Arial"/>
                <a:sym typeface="Arial"/>
              </a:rPr>
              <a:t>Unique Menu: Cong Ca Phe specializes in traditional Vietnamese coffee, including signature drinks like egg coffee and coconut coffee, which are not commonly found in mainstream coffee shops. </a:t>
            </a:r>
          </a:p>
        </p:txBody>
      </p:sp>
      <p:sp>
        <p:nvSpPr>
          <p:cNvPr name="TextBox 10" id="10"/>
          <p:cNvSpPr txBox="true"/>
          <p:nvPr/>
        </p:nvSpPr>
        <p:spPr>
          <a:xfrm rot="0">
            <a:off x="2738044" y="3548639"/>
            <a:ext cx="5576587" cy="453390"/>
          </a:xfrm>
          <a:prstGeom prst="rect">
            <a:avLst/>
          </a:prstGeom>
        </p:spPr>
        <p:txBody>
          <a:bodyPr anchor="t" rtlCol="false" tIns="0" lIns="0" bIns="0" rIns="0">
            <a:spAutoFit/>
          </a:bodyPr>
          <a:lstStyle/>
          <a:p>
            <a:pPr algn="just">
              <a:lnSpc>
                <a:spcPts val="3359"/>
              </a:lnSpc>
              <a:spcBef>
                <a:spcPct val="0"/>
              </a:spcBef>
            </a:pPr>
            <a:r>
              <a:rPr lang="en-US" b="true" sz="2399">
                <a:solidFill>
                  <a:srgbClr val="425E1A"/>
                </a:solidFill>
                <a:latin typeface="Arial Bold"/>
                <a:ea typeface="Arial Bold"/>
                <a:cs typeface="Arial Bold"/>
                <a:sym typeface="Arial Bold"/>
              </a:rPr>
              <a:t>Authentic Vietnamese Offerings</a:t>
            </a:r>
            <a:r>
              <a:rPr lang="en-US" b="true" sz="2399">
                <a:solidFill>
                  <a:srgbClr val="425E1A"/>
                </a:solidFill>
                <a:latin typeface="Arial Bold"/>
                <a:ea typeface="Arial Bold"/>
                <a:cs typeface="Arial Bold"/>
                <a:sym typeface="Arial Bold"/>
              </a:rPr>
              <a:t> </a:t>
            </a:r>
          </a:p>
        </p:txBody>
      </p:sp>
      <p:sp>
        <p:nvSpPr>
          <p:cNvPr name="TextBox 11" id="11"/>
          <p:cNvSpPr txBox="true"/>
          <p:nvPr/>
        </p:nvSpPr>
        <p:spPr>
          <a:xfrm rot="0">
            <a:off x="2738044" y="6642938"/>
            <a:ext cx="5004635" cy="1444625"/>
          </a:xfrm>
          <a:prstGeom prst="rect">
            <a:avLst/>
          </a:prstGeom>
        </p:spPr>
        <p:txBody>
          <a:bodyPr anchor="t" rtlCol="false" tIns="0" lIns="0" bIns="0" rIns="0">
            <a:spAutoFit/>
          </a:bodyPr>
          <a:lstStyle/>
          <a:p>
            <a:pPr algn="just">
              <a:lnSpc>
                <a:spcPts val="2800"/>
              </a:lnSpc>
            </a:pPr>
            <a:r>
              <a:rPr lang="en-US" sz="2000">
                <a:solidFill>
                  <a:srgbClr val="0F0E0E"/>
                </a:solidFill>
                <a:latin typeface="Arial"/>
                <a:ea typeface="Arial"/>
                <a:cs typeface="Arial"/>
                <a:sym typeface="Arial"/>
              </a:rPr>
              <a:t>The café focuses on sourcing high-quality coffee beans and fresh ingredients, ensuring superior taste and freshness. </a:t>
            </a:r>
          </a:p>
          <a:p>
            <a:pPr algn="just">
              <a:lnSpc>
                <a:spcPts val="2800"/>
              </a:lnSpc>
              <a:spcBef>
                <a:spcPct val="0"/>
              </a:spcBef>
            </a:pPr>
          </a:p>
        </p:txBody>
      </p:sp>
      <p:sp>
        <p:nvSpPr>
          <p:cNvPr name="TextBox 12" id="12"/>
          <p:cNvSpPr txBox="true"/>
          <p:nvPr/>
        </p:nvSpPr>
        <p:spPr>
          <a:xfrm rot="0">
            <a:off x="2738044" y="6086399"/>
            <a:ext cx="5004635" cy="453390"/>
          </a:xfrm>
          <a:prstGeom prst="rect">
            <a:avLst/>
          </a:prstGeom>
        </p:spPr>
        <p:txBody>
          <a:bodyPr anchor="t" rtlCol="false" tIns="0" lIns="0" bIns="0" rIns="0">
            <a:spAutoFit/>
          </a:bodyPr>
          <a:lstStyle/>
          <a:p>
            <a:pPr algn="just">
              <a:lnSpc>
                <a:spcPts val="3359"/>
              </a:lnSpc>
              <a:spcBef>
                <a:spcPct val="0"/>
              </a:spcBef>
            </a:pPr>
            <a:r>
              <a:rPr lang="en-US" b="true" sz="2399">
                <a:solidFill>
                  <a:srgbClr val="425E1A"/>
                </a:solidFill>
                <a:latin typeface="Arial Bold"/>
                <a:ea typeface="Arial Bold"/>
                <a:cs typeface="Arial Bold"/>
                <a:sym typeface="Arial Bold"/>
              </a:rPr>
              <a:t>High-Quality Ingredients</a:t>
            </a:r>
            <a:r>
              <a:rPr lang="en-US" b="true" sz="2399">
                <a:solidFill>
                  <a:srgbClr val="425E1A"/>
                </a:solidFill>
                <a:latin typeface="Arial Bold"/>
                <a:ea typeface="Arial Bold"/>
                <a:cs typeface="Arial Bold"/>
                <a:sym typeface="Arial Bold"/>
              </a:rPr>
              <a:t> </a:t>
            </a:r>
          </a:p>
        </p:txBody>
      </p:sp>
      <p:sp>
        <p:nvSpPr>
          <p:cNvPr name="TextBox 13" id="13"/>
          <p:cNvSpPr txBox="true"/>
          <p:nvPr/>
        </p:nvSpPr>
        <p:spPr>
          <a:xfrm rot="0">
            <a:off x="9410405" y="2251346"/>
            <a:ext cx="5004635" cy="1435100"/>
          </a:xfrm>
          <a:prstGeom prst="rect">
            <a:avLst/>
          </a:prstGeom>
        </p:spPr>
        <p:txBody>
          <a:bodyPr anchor="t" rtlCol="false" tIns="0" lIns="0" bIns="0" rIns="0">
            <a:spAutoFit/>
          </a:bodyPr>
          <a:lstStyle/>
          <a:p>
            <a:pPr algn="just">
              <a:lnSpc>
                <a:spcPts val="2799"/>
              </a:lnSpc>
              <a:spcBef>
                <a:spcPct val="0"/>
              </a:spcBef>
            </a:pPr>
            <a:r>
              <a:rPr lang="en-US" sz="1999">
                <a:solidFill>
                  <a:srgbClr val="0F0E0E"/>
                </a:solidFill>
                <a:latin typeface="Arial"/>
                <a:ea typeface="Arial"/>
                <a:cs typeface="Arial"/>
                <a:sym typeface="Arial"/>
              </a:rPr>
              <a:t>The café’s branding emphasizes its roots in Vietnamese culture, appealing to both locals and tourists interested in a genuine experience.</a:t>
            </a:r>
            <a:r>
              <a:rPr lang="en-US" sz="1999">
                <a:solidFill>
                  <a:srgbClr val="0F0E0E"/>
                </a:solidFill>
                <a:latin typeface="Arial"/>
                <a:ea typeface="Arial"/>
                <a:cs typeface="Arial"/>
                <a:sym typeface="Arial"/>
              </a:rPr>
              <a:t> </a:t>
            </a:r>
          </a:p>
        </p:txBody>
      </p:sp>
      <p:sp>
        <p:nvSpPr>
          <p:cNvPr name="TextBox 14" id="14"/>
          <p:cNvSpPr txBox="true"/>
          <p:nvPr/>
        </p:nvSpPr>
        <p:spPr>
          <a:xfrm rot="0">
            <a:off x="9410405" y="1689143"/>
            <a:ext cx="3944023" cy="453390"/>
          </a:xfrm>
          <a:prstGeom prst="rect">
            <a:avLst/>
          </a:prstGeom>
        </p:spPr>
        <p:txBody>
          <a:bodyPr anchor="t" rtlCol="false" tIns="0" lIns="0" bIns="0" rIns="0">
            <a:spAutoFit/>
          </a:bodyPr>
          <a:lstStyle/>
          <a:p>
            <a:pPr algn="just">
              <a:lnSpc>
                <a:spcPts val="3359"/>
              </a:lnSpc>
              <a:spcBef>
                <a:spcPct val="0"/>
              </a:spcBef>
            </a:pPr>
            <a:r>
              <a:rPr lang="en-US" b="true" sz="2399">
                <a:solidFill>
                  <a:srgbClr val="425E1A"/>
                </a:solidFill>
                <a:latin typeface="Arial Bold"/>
                <a:ea typeface="Arial Bold"/>
                <a:cs typeface="Arial Bold"/>
                <a:sym typeface="Arial Bold"/>
              </a:rPr>
              <a:t>Strong Brand Identity</a:t>
            </a:r>
            <a:r>
              <a:rPr lang="en-US" b="true" sz="2399">
                <a:solidFill>
                  <a:srgbClr val="425E1A"/>
                </a:solidFill>
                <a:latin typeface="Arial Bold"/>
                <a:ea typeface="Arial Bold"/>
                <a:cs typeface="Arial Bold"/>
                <a:sym typeface="Arial Bold"/>
              </a:rPr>
              <a:t> </a:t>
            </a:r>
          </a:p>
        </p:txBody>
      </p:sp>
      <p:sp>
        <p:nvSpPr>
          <p:cNvPr name="TextBox 15" id="15"/>
          <p:cNvSpPr txBox="true"/>
          <p:nvPr/>
        </p:nvSpPr>
        <p:spPr>
          <a:xfrm rot="0">
            <a:off x="9410405" y="4696551"/>
            <a:ext cx="5004635" cy="1082675"/>
          </a:xfrm>
          <a:prstGeom prst="rect">
            <a:avLst/>
          </a:prstGeom>
        </p:spPr>
        <p:txBody>
          <a:bodyPr anchor="t" rtlCol="false" tIns="0" lIns="0" bIns="0" rIns="0">
            <a:spAutoFit/>
          </a:bodyPr>
          <a:lstStyle/>
          <a:p>
            <a:pPr algn="just">
              <a:lnSpc>
                <a:spcPts val="2799"/>
              </a:lnSpc>
              <a:spcBef>
                <a:spcPct val="0"/>
              </a:spcBef>
            </a:pPr>
            <a:r>
              <a:rPr lang="en-US" sz="1999">
                <a:solidFill>
                  <a:srgbClr val="0F0E0E"/>
                </a:solidFill>
                <a:latin typeface="Arial"/>
                <a:ea typeface="Arial"/>
                <a:cs typeface="Arial"/>
                <a:sym typeface="Arial"/>
              </a:rPr>
              <a:t>The café’s decor reflects Vietnamese culture, creating a warm and welcoming environment that attracts customers.</a:t>
            </a:r>
            <a:r>
              <a:rPr lang="en-US" sz="1999">
                <a:solidFill>
                  <a:srgbClr val="0F0E0E"/>
                </a:solidFill>
                <a:latin typeface="Arial"/>
                <a:ea typeface="Arial"/>
                <a:cs typeface="Arial"/>
                <a:sym typeface="Arial"/>
              </a:rPr>
              <a:t> </a:t>
            </a:r>
          </a:p>
        </p:txBody>
      </p:sp>
      <p:sp>
        <p:nvSpPr>
          <p:cNvPr name="TextBox 16" id="16"/>
          <p:cNvSpPr txBox="true"/>
          <p:nvPr/>
        </p:nvSpPr>
        <p:spPr>
          <a:xfrm rot="0">
            <a:off x="9410405" y="4134347"/>
            <a:ext cx="3909420" cy="453390"/>
          </a:xfrm>
          <a:prstGeom prst="rect">
            <a:avLst/>
          </a:prstGeom>
        </p:spPr>
        <p:txBody>
          <a:bodyPr anchor="t" rtlCol="false" tIns="0" lIns="0" bIns="0" rIns="0">
            <a:spAutoFit/>
          </a:bodyPr>
          <a:lstStyle/>
          <a:p>
            <a:pPr algn="just">
              <a:lnSpc>
                <a:spcPts val="3359"/>
              </a:lnSpc>
              <a:spcBef>
                <a:spcPct val="0"/>
              </a:spcBef>
            </a:pPr>
            <a:r>
              <a:rPr lang="en-US" b="true" sz="2399">
                <a:solidFill>
                  <a:srgbClr val="425E1A"/>
                </a:solidFill>
                <a:latin typeface="Arial Bold"/>
                <a:ea typeface="Arial Bold"/>
                <a:cs typeface="Arial Bold"/>
                <a:sym typeface="Arial Bold"/>
              </a:rPr>
              <a:t>Cultural Ambiance</a:t>
            </a:r>
            <a:r>
              <a:rPr lang="en-US" b="true" sz="2399">
                <a:solidFill>
                  <a:srgbClr val="425E1A"/>
                </a:solidFill>
                <a:latin typeface="Arial Bold"/>
                <a:ea typeface="Arial Bold"/>
                <a:cs typeface="Arial Bold"/>
                <a:sym typeface="Arial Bold"/>
              </a:rPr>
              <a:t> </a:t>
            </a:r>
          </a:p>
        </p:txBody>
      </p:sp>
      <p:sp>
        <p:nvSpPr>
          <p:cNvPr name="TextBox 17" id="17"/>
          <p:cNvSpPr txBox="true"/>
          <p:nvPr/>
        </p:nvSpPr>
        <p:spPr>
          <a:xfrm rot="0">
            <a:off x="9410405" y="6736028"/>
            <a:ext cx="5004635" cy="1082675"/>
          </a:xfrm>
          <a:prstGeom prst="rect">
            <a:avLst/>
          </a:prstGeom>
        </p:spPr>
        <p:txBody>
          <a:bodyPr anchor="t" rtlCol="false" tIns="0" lIns="0" bIns="0" rIns="0">
            <a:spAutoFit/>
          </a:bodyPr>
          <a:lstStyle/>
          <a:p>
            <a:pPr algn="just">
              <a:lnSpc>
                <a:spcPts val="2799"/>
              </a:lnSpc>
              <a:spcBef>
                <a:spcPct val="0"/>
              </a:spcBef>
            </a:pPr>
            <a:r>
              <a:rPr lang="en-US" sz="1999">
                <a:solidFill>
                  <a:srgbClr val="0F0E0E"/>
                </a:solidFill>
                <a:latin typeface="Arial"/>
                <a:ea typeface="Arial"/>
                <a:cs typeface="Arial"/>
                <a:sym typeface="Arial"/>
              </a:rPr>
              <a:t>The ambiance encourages social interaction, making it a popular gathering place.</a:t>
            </a:r>
            <a:r>
              <a:rPr lang="en-US" sz="1999">
                <a:solidFill>
                  <a:srgbClr val="0F0E0E"/>
                </a:solidFill>
                <a:latin typeface="Arial"/>
                <a:ea typeface="Arial"/>
                <a:cs typeface="Arial"/>
                <a:sym typeface="Arial"/>
              </a:rPr>
              <a:t> </a:t>
            </a:r>
          </a:p>
        </p:txBody>
      </p:sp>
      <p:sp>
        <p:nvSpPr>
          <p:cNvPr name="TextBox 18" id="18"/>
          <p:cNvSpPr txBox="true"/>
          <p:nvPr/>
        </p:nvSpPr>
        <p:spPr>
          <a:xfrm rot="0">
            <a:off x="9410405" y="6173825"/>
            <a:ext cx="3909420" cy="453390"/>
          </a:xfrm>
          <a:prstGeom prst="rect">
            <a:avLst/>
          </a:prstGeom>
        </p:spPr>
        <p:txBody>
          <a:bodyPr anchor="t" rtlCol="false" tIns="0" lIns="0" bIns="0" rIns="0">
            <a:spAutoFit/>
          </a:bodyPr>
          <a:lstStyle/>
          <a:p>
            <a:pPr algn="just">
              <a:lnSpc>
                <a:spcPts val="3359"/>
              </a:lnSpc>
              <a:spcBef>
                <a:spcPct val="0"/>
              </a:spcBef>
            </a:pPr>
            <a:r>
              <a:rPr lang="en-US" b="true" sz="2399">
                <a:solidFill>
                  <a:srgbClr val="425E1A"/>
                </a:solidFill>
                <a:latin typeface="Arial Bold"/>
                <a:ea typeface="Arial Bold"/>
                <a:cs typeface="Arial Bold"/>
                <a:sym typeface="Arial Bold"/>
              </a:rPr>
              <a:t>Community Hub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11E25"/>
        </a:solidFill>
      </p:bgPr>
    </p:bg>
    <p:spTree>
      <p:nvGrpSpPr>
        <p:cNvPr id="1" name=""/>
        <p:cNvGrpSpPr/>
        <p:nvPr/>
      </p:nvGrpSpPr>
      <p:grpSpPr>
        <a:xfrm>
          <a:off x="0" y="0"/>
          <a:ext cx="0" cy="0"/>
          <a:chOff x="0" y="0"/>
          <a:chExt cx="0" cy="0"/>
        </a:xfrm>
      </p:grpSpPr>
      <p:sp>
        <p:nvSpPr>
          <p:cNvPr name="Freeform 2" id="2"/>
          <p:cNvSpPr/>
          <p:nvPr/>
        </p:nvSpPr>
        <p:spPr>
          <a:xfrm flipH="true" flipV="false" rot="-7484482">
            <a:off x="14653029" y="-774036"/>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19654" y="1459304"/>
            <a:ext cx="5619006" cy="273050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Arial Bold"/>
                <a:ea typeface="Arial Bold"/>
                <a:cs typeface="Arial Bold"/>
                <a:sym typeface="Arial Bold"/>
              </a:rPr>
              <a:t>A focused differentiation strategy</a:t>
            </a:r>
          </a:p>
        </p:txBody>
      </p:sp>
      <p:grpSp>
        <p:nvGrpSpPr>
          <p:cNvPr name="Group 4" id="4"/>
          <p:cNvGrpSpPr/>
          <p:nvPr/>
        </p:nvGrpSpPr>
        <p:grpSpPr>
          <a:xfrm rot="0">
            <a:off x="6938660" y="2569135"/>
            <a:ext cx="10826757" cy="4306862"/>
            <a:chOff x="0" y="0"/>
            <a:chExt cx="1677348" cy="667246"/>
          </a:xfrm>
        </p:grpSpPr>
        <p:sp>
          <p:nvSpPr>
            <p:cNvPr name="Freeform 5" id="5"/>
            <p:cNvSpPr/>
            <p:nvPr/>
          </p:nvSpPr>
          <p:spPr>
            <a:xfrm flipH="false" flipV="false" rot="0">
              <a:off x="0" y="0"/>
              <a:ext cx="1677348" cy="667246"/>
            </a:xfrm>
            <a:custGeom>
              <a:avLst/>
              <a:gdLst/>
              <a:ahLst/>
              <a:cxnLst/>
              <a:rect r="r" b="b" t="t" l="l"/>
              <a:pathLst>
                <a:path h="667246" w="1677348">
                  <a:moveTo>
                    <a:pt x="0" y="0"/>
                  </a:moveTo>
                  <a:lnTo>
                    <a:pt x="1677348" y="0"/>
                  </a:lnTo>
                  <a:lnTo>
                    <a:pt x="1677348" y="667246"/>
                  </a:lnTo>
                  <a:lnTo>
                    <a:pt x="0" y="667246"/>
                  </a:lnTo>
                  <a:close/>
                </a:path>
              </a:pathLst>
            </a:custGeom>
            <a:blipFill>
              <a:blip r:embed="rId4"/>
              <a:stretch>
                <a:fillRect l="0" t="-16502" r="0" b="-16502"/>
              </a:stretch>
            </a:blipFill>
          </p:spPr>
        </p:sp>
      </p:grpSp>
      <p:sp>
        <p:nvSpPr>
          <p:cNvPr name="Freeform 6" id="6"/>
          <p:cNvSpPr/>
          <p:nvPr/>
        </p:nvSpPr>
        <p:spPr>
          <a:xfrm flipH="false" flipV="false" rot="-7797717">
            <a:off x="16564965" y="7770663"/>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5"/>
            <a:stretch>
              <a:fillRect l="0" t="0" r="0" b="0"/>
            </a:stretch>
          </a:blipFill>
        </p:spPr>
      </p:sp>
      <p:sp>
        <p:nvSpPr>
          <p:cNvPr name="Freeform 7" id="7"/>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5"/>
            <a:stretch>
              <a:fillRect l="0" t="0" r="0" b="0"/>
            </a:stretch>
          </a:blipFill>
        </p:spPr>
      </p:sp>
      <p:sp>
        <p:nvSpPr>
          <p:cNvPr name="Freeform 8" id="8"/>
          <p:cNvSpPr/>
          <p:nvPr/>
        </p:nvSpPr>
        <p:spPr>
          <a:xfrm flipH="false" flipV="true" rot="-3462267">
            <a:off x="4072211" y="7395077"/>
            <a:ext cx="838324" cy="2540376"/>
          </a:xfrm>
          <a:custGeom>
            <a:avLst/>
            <a:gdLst/>
            <a:ahLst/>
            <a:cxnLst/>
            <a:rect r="r" b="b" t="t" l="l"/>
            <a:pathLst>
              <a:path h="2540376" w="838324">
                <a:moveTo>
                  <a:pt x="0" y="2540375"/>
                </a:moveTo>
                <a:lnTo>
                  <a:pt x="838324" y="2540375"/>
                </a:lnTo>
                <a:lnTo>
                  <a:pt x="838324" y="0"/>
                </a:lnTo>
                <a:lnTo>
                  <a:pt x="0" y="0"/>
                </a:lnTo>
                <a:lnTo>
                  <a:pt x="0" y="254037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319654" y="4627316"/>
            <a:ext cx="5112889" cy="2707138"/>
          </a:xfrm>
          <a:prstGeom prst="rect">
            <a:avLst/>
          </a:prstGeom>
        </p:spPr>
        <p:txBody>
          <a:bodyPr anchor="t" rtlCol="false" tIns="0" lIns="0" bIns="0" rIns="0">
            <a:spAutoFit/>
          </a:bodyPr>
          <a:lstStyle/>
          <a:p>
            <a:pPr algn="just">
              <a:lnSpc>
                <a:spcPts val="3037"/>
              </a:lnSpc>
              <a:spcBef>
                <a:spcPct val="0"/>
              </a:spcBef>
            </a:pPr>
            <a:r>
              <a:rPr lang="en-US" sz="2169">
                <a:solidFill>
                  <a:srgbClr val="FFFFFF"/>
                </a:solidFill>
                <a:latin typeface="Arial"/>
                <a:ea typeface="Arial"/>
                <a:cs typeface="Arial"/>
                <a:sym typeface="Arial"/>
              </a:rPr>
              <a:t>Cong Ca Phe employs a focused differentiation strategy in foreign markets. By offering unique Vietnamese coffee experiences and authentic flavors that cater specifically to local tastes, the café distinguishes itself from mainstream coffee chains. </a:t>
            </a:r>
          </a:p>
        </p:txBody>
      </p:sp>
      <p:sp>
        <p:nvSpPr>
          <p:cNvPr name="TextBox 10" id="10"/>
          <p:cNvSpPr txBox="true"/>
          <p:nvPr/>
        </p:nvSpPr>
        <p:spPr>
          <a:xfrm rot="0">
            <a:off x="6793978" y="7537051"/>
            <a:ext cx="8154736" cy="1564138"/>
          </a:xfrm>
          <a:prstGeom prst="rect">
            <a:avLst/>
          </a:prstGeom>
        </p:spPr>
        <p:txBody>
          <a:bodyPr anchor="t" rtlCol="false" tIns="0" lIns="0" bIns="0" rIns="0">
            <a:spAutoFit/>
          </a:bodyPr>
          <a:lstStyle/>
          <a:p>
            <a:pPr algn="just">
              <a:lnSpc>
                <a:spcPts val="3037"/>
              </a:lnSpc>
              <a:spcBef>
                <a:spcPct val="0"/>
              </a:spcBef>
            </a:pPr>
            <a:r>
              <a:rPr lang="en-US" sz="2169">
                <a:solidFill>
                  <a:srgbClr val="FFFFFF"/>
                </a:solidFill>
                <a:latin typeface="Arial"/>
                <a:ea typeface="Arial"/>
                <a:cs typeface="Arial"/>
                <a:sym typeface="Arial"/>
              </a:rPr>
              <a:t>This approach allows Cong Ca Phe to attract a niche market that appreciates the cultural authenticity and quality of its products while creating a strong brand identity in diverse, multicultural environments.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7"/>
            <a:stretch>
              <a:fillRect l="0" t="0" r="0" b="0"/>
            </a:stretch>
          </a:blipFill>
        </p:spPr>
      </p:sp>
      <p:sp>
        <p:nvSpPr>
          <p:cNvPr name="Freeform 6" id="6"/>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7"/>
            <a:stretch>
              <a:fillRect l="0" t="0" r="0" b="0"/>
            </a:stretch>
          </a:blipFill>
        </p:spPr>
      </p:sp>
      <p:sp>
        <p:nvSpPr>
          <p:cNvPr name="Freeform 7" id="7"/>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1856647">
            <a:off x="15149146" y="6422416"/>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7797717">
            <a:off x="16912201" y="6588242"/>
            <a:ext cx="1406028" cy="2239051"/>
          </a:xfrm>
          <a:custGeom>
            <a:avLst/>
            <a:gdLst/>
            <a:ahLst/>
            <a:cxnLst/>
            <a:rect r="r" b="b" t="t" l="l"/>
            <a:pathLst>
              <a:path h="2239051" w="1406028">
                <a:moveTo>
                  <a:pt x="0" y="0"/>
                </a:moveTo>
                <a:lnTo>
                  <a:pt x="1406028" y="0"/>
                </a:lnTo>
                <a:lnTo>
                  <a:pt x="1406028" y="2239051"/>
                </a:lnTo>
                <a:lnTo>
                  <a:pt x="0" y="2239051"/>
                </a:lnTo>
                <a:lnTo>
                  <a:pt x="0" y="0"/>
                </a:lnTo>
                <a:close/>
              </a:path>
            </a:pathLst>
          </a:custGeom>
          <a:blipFill>
            <a:blip r:embed="rId7"/>
            <a:stretch>
              <a:fillRect l="0" t="0" r="0" b="0"/>
            </a:stretch>
          </a:blipFill>
        </p:spPr>
      </p:sp>
      <p:sp>
        <p:nvSpPr>
          <p:cNvPr name="TextBox 10" id="10"/>
          <p:cNvSpPr txBox="true"/>
          <p:nvPr/>
        </p:nvSpPr>
        <p:spPr>
          <a:xfrm rot="0">
            <a:off x="5119163" y="3534999"/>
            <a:ext cx="8582485" cy="3918651"/>
          </a:xfrm>
          <a:prstGeom prst="rect">
            <a:avLst/>
          </a:prstGeom>
        </p:spPr>
        <p:txBody>
          <a:bodyPr anchor="t" rtlCol="false" tIns="0" lIns="0" bIns="0" rIns="0">
            <a:spAutoFit/>
          </a:bodyPr>
          <a:lstStyle/>
          <a:p>
            <a:pPr algn="just">
              <a:lnSpc>
                <a:spcPts val="7814"/>
              </a:lnSpc>
            </a:pPr>
            <a:r>
              <a:rPr lang="en-US" sz="5581" b="true">
                <a:solidFill>
                  <a:srgbClr val="911E25"/>
                </a:solidFill>
                <a:latin typeface="Garet Bold"/>
                <a:ea typeface="Garet Bold"/>
                <a:cs typeface="Garet Bold"/>
                <a:sym typeface="Garet Bold"/>
              </a:rPr>
              <a:t>Macro-environment Analysis of UK market</a:t>
            </a:r>
          </a:p>
          <a:p>
            <a:pPr algn="just">
              <a:lnSpc>
                <a:spcPts val="7814"/>
              </a:lnSpc>
            </a:pPr>
            <a:r>
              <a:rPr lang="en-US" sz="5581" b="true">
                <a:solidFill>
                  <a:srgbClr val="911E25"/>
                </a:solidFill>
                <a:latin typeface="Garet Bold"/>
                <a:ea typeface="Garet Bold"/>
                <a:cs typeface="Garet Bold"/>
                <a:sym typeface="Garet Bold"/>
              </a:rPr>
              <a:t>(PESTEL Analysis)</a:t>
            </a:r>
          </a:p>
          <a:p>
            <a:pPr algn="just">
              <a:lnSpc>
                <a:spcPts val="781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11E25"/>
        </a:solidFill>
      </p:bgPr>
    </p:bg>
    <p:spTree>
      <p:nvGrpSpPr>
        <p:cNvPr id="1" name=""/>
        <p:cNvGrpSpPr/>
        <p:nvPr/>
      </p:nvGrpSpPr>
      <p:grpSpPr>
        <a:xfrm>
          <a:off x="0" y="0"/>
          <a:ext cx="0" cy="0"/>
          <a:chOff x="0" y="0"/>
          <a:chExt cx="0" cy="0"/>
        </a:xfrm>
      </p:grpSpPr>
      <p:sp>
        <p:nvSpPr>
          <p:cNvPr name="Freeform 2" id="2"/>
          <p:cNvSpPr/>
          <p:nvPr/>
        </p:nvSpPr>
        <p:spPr>
          <a:xfrm flipH="true" flipV="false" rot="-1856647">
            <a:off x="14920565" y="6743715"/>
            <a:ext cx="4220308" cy="4114800"/>
          </a:xfrm>
          <a:custGeom>
            <a:avLst/>
            <a:gdLst/>
            <a:ahLst/>
            <a:cxnLst/>
            <a:rect r="r" b="b" t="t" l="l"/>
            <a:pathLst>
              <a:path h="4114800" w="4220308">
                <a:moveTo>
                  <a:pt x="4220307" y="0"/>
                </a:moveTo>
                <a:lnTo>
                  <a:pt x="0" y="0"/>
                </a:lnTo>
                <a:lnTo>
                  <a:pt x="0" y="4114800"/>
                </a:lnTo>
                <a:lnTo>
                  <a:pt x="4220307" y="4114800"/>
                </a:lnTo>
                <a:lnTo>
                  <a:pt x="42203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25996" y="6568067"/>
            <a:ext cx="4033304" cy="3718933"/>
          </a:xfrm>
          <a:custGeom>
            <a:avLst/>
            <a:gdLst/>
            <a:ahLst/>
            <a:cxnLst/>
            <a:rect r="r" b="b" t="t" l="l"/>
            <a:pathLst>
              <a:path h="3718933" w="4033304">
                <a:moveTo>
                  <a:pt x="0" y="0"/>
                </a:moveTo>
                <a:lnTo>
                  <a:pt x="4033304" y="0"/>
                </a:lnTo>
                <a:lnTo>
                  <a:pt x="4033304" y="3718933"/>
                </a:lnTo>
                <a:lnTo>
                  <a:pt x="0" y="3718933"/>
                </a:lnTo>
                <a:lnTo>
                  <a:pt x="0" y="0"/>
                </a:lnTo>
                <a:close/>
              </a:path>
            </a:pathLst>
          </a:custGeom>
          <a:blipFill>
            <a:blip r:embed="rId4"/>
            <a:stretch>
              <a:fillRect l="0" t="0" r="0" b="0"/>
            </a:stretch>
          </a:blipFill>
        </p:spPr>
      </p:sp>
      <p:sp>
        <p:nvSpPr>
          <p:cNvPr name="TextBox 4" id="4"/>
          <p:cNvSpPr txBox="true"/>
          <p:nvPr/>
        </p:nvSpPr>
        <p:spPr>
          <a:xfrm rot="0">
            <a:off x="1028700" y="544513"/>
            <a:ext cx="5870689" cy="86360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Garet Bold"/>
                <a:ea typeface="Garet Bold"/>
                <a:cs typeface="Garet Bold"/>
                <a:sym typeface="Garet Bold"/>
              </a:rPr>
              <a:t>Political Factors</a:t>
            </a:r>
            <a:r>
              <a:rPr lang="en-US" b="true" sz="5000">
                <a:solidFill>
                  <a:srgbClr val="FFFFFF"/>
                </a:solidFill>
                <a:latin typeface="Garet Bold"/>
                <a:ea typeface="Garet Bold"/>
                <a:cs typeface="Garet Bold"/>
                <a:sym typeface="Garet Bold"/>
              </a:rPr>
              <a:t> </a:t>
            </a:r>
          </a:p>
        </p:txBody>
      </p:sp>
      <p:sp>
        <p:nvSpPr>
          <p:cNvPr name="TextBox 5" id="5"/>
          <p:cNvSpPr txBox="true"/>
          <p:nvPr/>
        </p:nvSpPr>
        <p:spPr>
          <a:xfrm rot="0">
            <a:off x="629053" y="2871564"/>
            <a:ext cx="8514947" cy="6013450"/>
          </a:xfrm>
          <a:prstGeom prst="rect">
            <a:avLst/>
          </a:prstGeom>
        </p:spPr>
        <p:txBody>
          <a:bodyPr anchor="t" rtlCol="false" tIns="0" lIns="0" bIns="0" rIns="0">
            <a:spAutoFit/>
          </a:bodyPr>
          <a:lstStyle/>
          <a:p>
            <a:pPr algn="just" marL="431799" indent="-215899" lvl="1">
              <a:lnSpc>
                <a:spcPts val="3199"/>
              </a:lnSpc>
              <a:buFont typeface="Arial"/>
              <a:buChar char="•"/>
            </a:pPr>
            <a:r>
              <a:rPr lang="en-US" b="true" sz="1999">
                <a:solidFill>
                  <a:srgbClr val="FFFFFF"/>
                </a:solidFill>
                <a:latin typeface="Arial Bold"/>
                <a:ea typeface="Arial Bold"/>
                <a:cs typeface="Arial Bold"/>
                <a:sym typeface="Arial Bold"/>
              </a:rPr>
              <a:t>Government I</a:t>
            </a:r>
            <a:r>
              <a:rPr lang="en-US" b="true" sz="1999">
                <a:solidFill>
                  <a:srgbClr val="FFFFFF"/>
                </a:solidFill>
                <a:latin typeface="Arial Bold"/>
                <a:ea typeface="Arial Bold"/>
                <a:cs typeface="Arial Bold"/>
                <a:sym typeface="Arial Bold"/>
              </a:rPr>
              <a:t>ncentives: </a:t>
            </a:r>
            <a:r>
              <a:rPr lang="en-US" sz="1999">
                <a:solidFill>
                  <a:srgbClr val="FFFFFF"/>
                </a:solidFill>
                <a:latin typeface="Arial"/>
                <a:ea typeface="Arial"/>
                <a:cs typeface="Arial"/>
                <a:sym typeface="Arial"/>
              </a:rPr>
              <a:t>The UK government provides various incentives for small and medium-sized enterprises (SMEs), such as: </a:t>
            </a:r>
          </a:p>
          <a:p>
            <a:pPr algn="just" marL="863598" indent="-287866" lvl="2">
              <a:lnSpc>
                <a:spcPts val="3199"/>
              </a:lnSpc>
              <a:buFont typeface="Arial"/>
              <a:buChar char="⚬"/>
            </a:pPr>
            <a:r>
              <a:rPr lang="en-US" sz="1999">
                <a:solidFill>
                  <a:srgbClr val="FFFFFF"/>
                </a:solidFill>
                <a:latin typeface="Arial"/>
                <a:ea typeface="Arial"/>
                <a:cs typeface="Arial"/>
                <a:sym typeface="Arial"/>
              </a:rPr>
              <a:t>Tax breaks (Seed En</a:t>
            </a:r>
            <a:r>
              <a:rPr lang="en-US" sz="1999">
                <a:solidFill>
                  <a:srgbClr val="FFFFFF"/>
                </a:solidFill>
                <a:latin typeface="Arial"/>
                <a:ea typeface="Arial"/>
                <a:cs typeface="Arial"/>
                <a:sym typeface="Arial"/>
              </a:rPr>
              <a:t>terprise Investment Scheme (GOV n.d.b), Enterprise Investment Scheme (EIS), Entrepreneur's Relief (GOV n.d.a))</a:t>
            </a:r>
          </a:p>
          <a:p>
            <a:pPr algn="just" marL="863598" indent="-287866" lvl="2">
              <a:lnSpc>
                <a:spcPts val="3199"/>
              </a:lnSpc>
              <a:buFont typeface="Arial"/>
              <a:buChar char="⚬"/>
            </a:pPr>
            <a:r>
              <a:rPr lang="en-US" sz="1999">
                <a:solidFill>
                  <a:srgbClr val="FFFFFF"/>
                </a:solidFill>
                <a:latin typeface="Arial"/>
                <a:ea typeface="Arial"/>
                <a:cs typeface="Arial"/>
                <a:sym typeface="Arial"/>
              </a:rPr>
              <a:t>Funding schemes (Boiler Upgrade Scheme, Workplace Charging Scheme, Cycle to Work Scheme)</a:t>
            </a:r>
          </a:p>
          <a:p>
            <a:pPr algn="just" marL="431799" indent="-215899" lvl="1">
              <a:lnSpc>
                <a:spcPts val="3199"/>
              </a:lnSpc>
              <a:buFont typeface="Arial"/>
              <a:buChar char="•"/>
            </a:pPr>
            <a:r>
              <a:rPr lang="en-US" sz="1999">
                <a:solidFill>
                  <a:srgbClr val="FFFFFF"/>
                </a:solidFill>
                <a:latin typeface="Arial"/>
                <a:ea typeface="Arial"/>
                <a:cs typeface="Arial"/>
                <a:sym typeface="Arial"/>
              </a:rPr>
              <a:t>I</a:t>
            </a:r>
            <a:r>
              <a:rPr lang="en-US" b="true" sz="1999">
                <a:solidFill>
                  <a:srgbClr val="FFFFFF"/>
                </a:solidFill>
                <a:latin typeface="Arial Bold"/>
                <a:ea typeface="Arial Bold"/>
                <a:cs typeface="Arial Bold"/>
                <a:sym typeface="Arial Bold"/>
              </a:rPr>
              <a:t>ndustry</a:t>
            </a:r>
            <a:r>
              <a:rPr lang="en-US" b="true" sz="1999">
                <a:solidFill>
                  <a:srgbClr val="FFFFFF"/>
                </a:solidFill>
                <a:latin typeface="Arial Bold"/>
                <a:ea typeface="Arial Bold"/>
                <a:cs typeface="Arial Bold"/>
                <a:sym typeface="Arial Bold"/>
              </a:rPr>
              <a:t> Promotion Policies:</a:t>
            </a:r>
            <a:r>
              <a:rPr lang="en-US" sz="1999">
                <a:solidFill>
                  <a:srgbClr val="FFFFFF"/>
                </a:solidFill>
                <a:latin typeface="Arial"/>
                <a:ea typeface="Arial"/>
                <a:cs typeface="Arial"/>
                <a:sym typeface="Arial"/>
              </a:rPr>
              <a:t> The UK’s endorsement of the International Coffee Agreement 2022 emphasizes sustainability within the coffee sector (British Coffee Association 2023). </a:t>
            </a:r>
          </a:p>
          <a:p>
            <a:pPr algn="just" marL="431799" indent="-215899" lvl="1">
              <a:lnSpc>
                <a:spcPts val="3199"/>
              </a:lnSpc>
              <a:buFont typeface="Arial"/>
              <a:buChar char="•"/>
            </a:pPr>
            <a:r>
              <a:rPr lang="en-US" b="true" sz="1999">
                <a:solidFill>
                  <a:srgbClr val="FFFFFF"/>
                </a:solidFill>
                <a:latin typeface="Arial Bold"/>
                <a:ea typeface="Arial Bold"/>
                <a:cs typeface="Arial Bold"/>
                <a:sym typeface="Arial Bold"/>
              </a:rPr>
              <a:t>Trade Agreements Supporting Imports: </a:t>
            </a:r>
            <a:r>
              <a:rPr lang="en-US" sz="1999">
                <a:solidFill>
                  <a:srgbClr val="FFFFFF"/>
                </a:solidFill>
                <a:latin typeface="Arial"/>
                <a:ea typeface="Arial"/>
                <a:cs typeface="Arial"/>
                <a:sym typeface="Arial"/>
              </a:rPr>
              <a:t>The UK-Vietnam Free Trade Agreement (UKVFTA) reduces tariffs on Vietnamese goods, including coffee and other ingredients (Great Britain 2024). This means that Cong Cafe franchises will benefit from lower import costs, allowing them to offer authentic Vietnamese products at competitive prices. </a:t>
            </a:r>
          </a:p>
        </p:txBody>
      </p:sp>
      <p:sp>
        <p:nvSpPr>
          <p:cNvPr name="TextBox 6" id="6"/>
          <p:cNvSpPr txBox="true"/>
          <p:nvPr/>
        </p:nvSpPr>
        <p:spPr>
          <a:xfrm rot="0">
            <a:off x="9697126" y="2865615"/>
            <a:ext cx="7057740" cy="3213100"/>
          </a:xfrm>
          <a:prstGeom prst="rect">
            <a:avLst/>
          </a:prstGeom>
        </p:spPr>
        <p:txBody>
          <a:bodyPr anchor="t" rtlCol="false" tIns="0" lIns="0" bIns="0" rIns="0">
            <a:spAutoFit/>
          </a:bodyPr>
          <a:lstStyle/>
          <a:p>
            <a:pPr algn="just" marL="431799" indent="-215899" lvl="1">
              <a:lnSpc>
                <a:spcPts val="3199"/>
              </a:lnSpc>
              <a:spcBef>
                <a:spcPct val="0"/>
              </a:spcBef>
              <a:buFont typeface="Arial"/>
              <a:buChar char="•"/>
            </a:pPr>
            <a:r>
              <a:rPr lang="en-US" b="true" sz="1999" strike="noStrike" u="none">
                <a:solidFill>
                  <a:srgbClr val="FFFFFF"/>
                </a:solidFill>
                <a:latin typeface="Arial Bold"/>
                <a:ea typeface="Arial Bold"/>
                <a:cs typeface="Arial Bold"/>
                <a:sym typeface="Arial Bold"/>
              </a:rPr>
              <a:t>Complex Immigration Laws:</a:t>
            </a:r>
            <a:r>
              <a:rPr lang="en-US" sz="1999" strike="noStrike" u="none">
                <a:solidFill>
                  <a:srgbClr val="FFFFFF"/>
                </a:solidFill>
                <a:latin typeface="Arial"/>
                <a:ea typeface="Arial"/>
                <a:cs typeface="Arial"/>
                <a:sym typeface="Arial"/>
              </a:rPr>
              <a:t> Stricter immigration policies may hinder the hiring of Vietnamese staff or chefs due to visa challenges. </a:t>
            </a:r>
          </a:p>
          <a:p>
            <a:pPr algn="just" marL="431799" indent="-215899" lvl="1">
              <a:lnSpc>
                <a:spcPts val="3199"/>
              </a:lnSpc>
              <a:spcBef>
                <a:spcPct val="0"/>
              </a:spcBef>
              <a:buFont typeface="Arial"/>
              <a:buChar char="•"/>
            </a:pPr>
            <a:r>
              <a:rPr lang="en-US" b="true" sz="1999" strike="noStrike" u="none">
                <a:solidFill>
                  <a:srgbClr val="FFFFFF"/>
                </a:solidFill>
                <a:latin typeface="Arial Bold"/>
                <a:ea typeface="Arial Bold"/>
                <a:cs typeface="Arial Bold"/>
                <a:sym typeface="Arial Bold"/>
              </a:rPr>
              <a:t>Political Instability: </a:t>
            </a:r>
            <a:r>
              <a:rPr lang="en-US" sz="1999" strike="noStrike" u="none">
                <a:solidFill>
                  <a:srgbClr val="FFFFFF"/>
                </a:solidFill>
                <a:latin typeface="Arial"/>
                <a:ea typeface="Arial"/>
                <a:cs typeface="Arial"/>
                <a:sym typeface="Arial"/>
              </a:rPr>
              <a:t>Changes in government or political leadership can lead to shifts in business policies. A more protectionist government might implement policies that are unfavorable to foreign franchises, impacting Cong Cafe's ability to operate smoothly.</a:t>
            </a:r>
          </a:p>
        </p:txBody>
      </p:sp>
      <p:sp>
        <p:nvSpPr>
          <p:cNvPr name="TextBox 7" id="7"/>
          <p:cNvSpPr txBox="true"/>
          <p:nvPr/>
        </p:nvSpPr>
        <p:spPr>
          <a:xfrm rot="0">
            <a:off x="1028700" y="1827419"/>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FFFFFF"/>
                </a:solidFill>
                <a:latin typeface="Garet Bold"/>
                <a:ea typeface="Garet Bold"/>
                <a:cs typeface="Garet Bold"/>
                <a:sym typeface="Garet Bold"/>
              </a:rPr>
              <a:t>Opportunities</a:t>
            </a:r>
          </a:p>
        </p:txBody>
      </p:sp>
      <p:sp>
        <p:nvSpPr>
          <p:cNvPr name="TextBox 8" id="8"/>
          <p:cNvSpPr txBox="true"/>
          <p:nvPr/>
        </p:nvSpPr>
        <p:spPr>
          <a:xfrm rot="0">
            <a:off x="10072882" y="1831201"/>
            <a:ext cx="4257473" cy="662939"/>
          </a:xfrm>
          <a:prstGeom prst="rect">
            <a:avLst/>
          </a:prstGeom>
        </p:spPr>
        <p:txBody>
          <a:bodyPr anchor="t" rtlCol="false" tIns="0" lIns="0" bIns="0" rIns="0">
            <a:spAutoFit/>
          </a:bodyPr>
          <a:lstStyle/>
          <a:p>
            <a:pPr algn="l">
              <a:lnSpc>
                <a:spcPts val="5460"/>
              </a:lnSpc>
              <a:spcBef>
                <a:spcPct val="0"/>
              </a:spcBef>
            </a:pPr>
            <a:r>
              <a:rPr lang="en-US" b="true" sz="3900">
                <a:solidFill>
                  <a:srgbClr val="FFFFFF"/>
                </a:solidFill>
                <a:latin typeface="Garet Bold"/>
                <a:ea typeface="Garet Bold"/>
                <a:cs typeface="Garet Bold"/>
                <a:sym typeface="Garet Bold"/>
              </a:rPr>
              <a:t>Threats</a:t>
            </a:r>
          </a:p>
        </p:txBody>
      </p:sp>
      <p:sp>
        <p:nvSpPr>
          <p:cNvPr name="TextBox 9" id="9"/>
          <p:cNvSpPr txBox="true"/>
          <p:nvPr/>
        </p:nvSpPr>
        <p:spPr>
          <a:xfrm rot="0">
            <a:off x="12883821" y="563563"/>
            <a:ext cx="4717653" cy="395903"/>
          </a:xfrm>
          <a:prstGeom prst="rect">
            <a:avLst/>
          </a:prstGeom>
        </p:spPr>
        <p:txBody>
          <a:bodyPr anchor="t" rtlCol="false" tIns="0" lIns="0" bIns="0" rIns="0">
            <a:spAutoFit/>
          </a:bodyPr>
          <a:lstStyle/>
          <a:p>
            <a:pPr algn="ctr">
              <a:lnSpc>
                <a:spcPts val="2853"/>
              </a:lnSpc>
              <a:spcBef>
                <a:spcPct val="0"/>
              </a:spcBef>
            </a:pPr>
            <a:r>
              <a:rPr lang="en-US" sz="2038">
                <a:solidFill>
                  <a:srgbClr val="FFFFFF"/>
                </a:solidFill>
                <a:latin typeface="Arial"/>
                <a:ea typeface="Arial"/>
                <a:cs typeface="Arial"/>
                <a:sym typeface="Arial"/>
              </a:rPr>
              <a:t>Pestel Framework (Witcher&amp; Chau 2010)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DAGkg10U--E</dc:identifier>
  <dcterms:modified xsi:type="dcterms:W3CDTF">2011-08-01T06:04:30Z</dcterms:modified>
  <cp:revision>1</cp:revision>
  <dc:title>Coffee Chain's Market Expansion to the UK</dc:title>
</cp:coreProperties>
</file>